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73" r:id="rId4"/>
    <p:sldId id="259" r:id="rId5"/>
    <p:sldId id="260" r:id="rId6"/>
    <p:sldId id="261" r:id="rId7"/>
    <p:sldId id="262" r:id="rId8"/>
    <p:sldId id="257" r:id="rId9"/>
    <p:sldId id="263" r:id="rId10"/>
    <p:sldId id="264" r:id="rId11"/>
    <p:sldId id="265" r:id="rId12"/>
    <p:sldId id="274" r:id="rId13"/>
    <p:sldId id="266" r:id="rId14"/>
    <p:sldId id="267" r:id="rId15"/>
    <p:sldId id="268" r:id="rId16"/>
    <p:sldId id="269" r:id="rId17"/>
    <p:sldId id="270" r:id="rId18"/>
    <p:sldId id="271" r:id="rId19"/>
    <p:sldId id="25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8"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E82EBD9-187E-410E-8BF1-EE3FDDFA5A4C}" type="datetimeFigureOut">
              <a:rPr lang="en-GB" smtClean="0"/>
              <a:t>11/12/2020</a:t>
            </a:fld>
            <a:endParaRPr lang="en-GB"/>
          </a:p>
        </p:txBody>
      </p:sp>
      <p:sp>
        <p:nvSpPr>
          <p:cNvPr id="5" name="Footer Placeholder 4"/>
          <p:cNvSpPr>
            <a:spLocks noGrp="1"/>
          </p:cNvSpPr>
          <p:nvPr>
            <p:ph type="ftr" sz="quarter" idx="11"/>
          </p:nvPr>
        </p:nvSpPr>
        <p:spPr>
          <a:xfrm>
            <a:off x="1371600" y="4323845"/>
            <a:ext cx="6400800" cy="365125"/>
          </a:xfrm>
        </p:spPr>
        <p:txBody>
          <a:bodyPr/>
          <a:lstStyle/>
          <a:p>
            <a:endParaRPr lang="en-GB"/>
          </a:p>
        </p:txBody>
      </p:sp>
      <p:sp>
        <p:nvSpPr>
          <p:cNvPr id="6" name="Slide Number Placeholder 5"/>
          <p:cNvSpPr>
            <a:spLocks noGrp="1"/>
          </p:cNvSpPr>
          <p:nvPr>
            <p:ph type="sldNum" sz="quarter" idx="12"/>
          </p:nvPr>
        </p:nvSpPr>
        <p:spPr>
          <a:xfrm>
            <a:off x="8077200" y="1430866"/>
            <a:ext cx="2743200" cy="365125"/>
          </a:xfrm>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3974365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82EBD9-187E-410E-8BF1-EE3FDDFA5A4C}" type="datetimeFigureOut">
              <a:rPr lang="en-GB" smtClean="0"/>
              <a:t>11/12/2020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154950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E82EBD9-187E-410E-8BF1-EE3FDDFA5A4C}" type="datetimeFigureOut">
              <a:rPr lang="en-GB" smtClean="0"/>
              <a:t>11/12/2020</a:t>
            </a:fld>
            <a:endParaRPr lang="en-GB"/>
          </a:p>
        </p:txBody>
      </p:sp>
      <p:sp>
        <p:nvSpPr>
          <p:cNvPr id="5" name="Footer Placeholder 4"/>
          <p:cNvSpPr>
            <a:spLocks noGrp="1"/>
          </p:cNvSpPr>
          <p:nvPr>
            <p:ph type="ftr" sz="quarter" idx="11"/>
          </p:nvPr>
        </p:nvSpPr>
        <p:spPr>
          <a:xfrm>
            <a:off x="685800" y="381001"/>
            <a:ext cx="6991492" cy="36406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377861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82EBD9-187E-410E-8BF1-EE3FDDFA5A4C}" type="datetimeFigureOut">
              <a:rPr lang="en-GB" smtClean="0"/>
              <a:t>11/12/2020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3458350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82EBD9-187E-410E-8BF1-EE3FDDFA5A4C}" type="datetimeFigureOut">
              <a:rPr lang="en-GB" smtClean="0"/>
              <a:t>11/12/2020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635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82EBD9-187E-410E-8BF1-EE3FDDFA5A4C}" type="datetimeFigureOut">
              <a:rPr lang="en-GB" smtClean="0"/>
              <a:t>11/12/2020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540670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82EBD9-187E-410E-8BF1-EE3FDDFA5A4C}" type="datetimeFigureOut">
              <a:rPr lang="en-GB" smtClean="0"/>
              <a:t>11/12/2020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1128473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82EBD9-187E-410E-8BF1-EE3FDDFA5A4C}" type="datetimeFigureOut">
              <a:rPr lang="en-GB" smtClean="0"/>
              <a:t>11/12/2020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641649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82EBD9-187E-410E-8BF1-EE3FDDFA5A4C}" type="datetimeFigureOut">
              <a:rPr lang="en-GB" smtClean="0"/>
              <a:t>11/12/2020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852954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82EBD9-187E-410E-8BF1-EE3FDDFA5A4C}" type="datetimeFigureOut">
              <a:rPr lang="en-GB" smtClean="0"/>
              <a:t>11/12/2020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2814709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E82EBD9-187E-410E-8BF1-EE3FDDFA5A4C}" type="datetimeFigureOut">
              <a:rPr lang="en-GB" smtClean="0"/>
              <a:t>11/12/2020</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3941902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E82EBD9-187E-410E-8BF1-EE3FDDFA5A4C}" type="datetimeFigureOut">
              <a:rPr lang="en-GB" smtClean="0"/>
              <a:t>11/12/2020</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33A6BBCF-56E1-4DBB-8C13-E18688F63E78}" type="slidenum">
              <a:rPr lang="en-GB" smtClean="0"/>
              <a:t>‹#›</a:t>
            </a:fld>
            <a:endParaRPr lang="en-GB"/>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27617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E82EBD9-187E-410E-8BF1-EE3FDDFA5A4C}" type="datetimeFigureOut">
              <a:rPr lang="en-GB" smtClean="0"/>
              <a:t>11/12/2020</a:t>
            </a:fld>
            <a:endParaRPr lang="en-GB"/>
          </a:p>
        </p:txBody>
      </p:sp>
      <p:sp>
        <p:nvSpPr>
          <p:cNvPr id="6" name="Footer Placeholder 5"/>
          <p:cNvSpPr>
            <a:spLocks noGrp="1"/>
          </p:cNvSpPr>
          <p:nvPr>
            <p:ph type="ftr" sz="quarter" idx="11"/>
          </p:nvPr>
        </p:nvSpPr>
        <p:spPr>
          <a:xfrm>
            <a:off x="685800" y="378883"/>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2421569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E82EBD9-187E-410E-8BF1-EE3FDDFA5A4C}" type="datetimeFigureOut">
              <a:rPr lang="en-GB" smtClean="0"/>
              <a:t>11/12/2020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1065374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E82EBD9-187E-410E-8BF1-EE3FDDFA5A4C}" type="datetimeFigureOut">
              <a:rPr lang="en-GB" smtClean="0"/>
              <a:t>11/12/2020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2169903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82EBD9-187E-410E-8BF1-EE3FDDFA5A4C}" type="datetimeFigureOut">
              <a:rPr lang="en-GB" smtClean="0"/>
              <a:t>11/12/2020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4537050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E82EBD9-187E-410E-8BF1-EE3FDDFA5A4C}" type="datetimeFigureOut">
              <a:rPr lang="en-GB" smtClean="0"/>
              <a:t>11/12/2020</a:t>
            </a:fld>
            <a:endParaRPr lang="en-GB"/>
          </a:p>
        </p:txBody>
      </p:sp>
      <p:sp>
        <p:nvSpPr>
          <p:cNvPr id="5" name="Footer Placeholder 4"/>
          <p:cNvSpPr>
            <a:spLocks noGrp="1"/>
          </p:cNvSpPr>
          <p:nvPr>
            <p:ph type="ftr" sz="quarter" idx="11"/>
          </p:nvPr>
        </p:nvSpPr>
        <p:spPr>
          <a:xfrm>
            <a:off x="685800" y="381000"/>
            <a:ext cx="6991492" cy="36512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33A6BBCF-56E1-4DBB-8C13-E18688F63E78}" type="slidenum">
              <a:rPr lang="en-GB" smtClean="0"/>
              <a:t>‹#›</a:t>
            </a:fld>
            <a:endParaRPr lang="en-GB"/>
          </a:p>
        </p:txBody>
      </p:sp>
    </p:spTree>
    <p:extLst>
      <p:ext uri="{BB962C8B-B14F-4D97-AF65-F5344CB8AC3E}">
        <p14:creationId xmlns:p14="http://schemas.microsoft.com/office/powerpoint/2010/main" val="3765739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E82EBD9-187E-410E-8BF1-EE3FDDFA5A4C}" type="datetimeFigureOut">
              <a:rPr lang="en-GB" smtClean="0"/>
              <a:t>11/12/2020</a:t>
            </a:fld>
            <a:endParaRPr lang="en-GB"/>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3A6BBCF-56E1-4DBB-8C13-E18688F63E78}" type="slidenum">
              <a:rPr lang="en-GB" smtClean="0"/>
              <a:t>‹#›</a:t>
            </a:fld>
            <a:endParaRPr lang="en-GB"/>
          </a:p>
        </p:txBody>
      </p:sp>
    </p:spTree>
    <p:extLst>
      <p:ext uri="{BB962C8B-B14F-4D97-AF65-F5344CB8AC3E}">
        <p14:creationId xmlns:p14="http://schemas.microsoft.com/office/powerpoint/2010/main" val="194668475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ducksters.com/history/maya/pyramids_and_architecture.php" TargetMode="External"/><Relationship Id="rId1" Type="http://schemas.openxmlformats.org/officeDocument/2006/relationships/slideLayout" Target="../slideLayouts/slideLayout1.xml"/><Relationship Id="rId5" Type="http://schemas.openxmlformats.org/officeDocument/2006/relationships/hyperlink" Target="https://en.wikipedia.org/wiki/File:Purple_arrow_right.svg" TargetMode="Externa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https://www.bbc.co.uk/bitesize/topics/zq6svcw/articles/zqv6msg" TargetMode="External"/><Relationship Id="rId7" Type="http://schemas.openxmlformats.org/officeDocument/2006/relationships/image" Target="../media/image15.png"/><Relationship Id="rId2" Type="http://schemas.openxmlformats.org/officeDocument/2006/relationships/hyperlink" Target="https://www.ducksters.com/history/maya/art.php"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hyperlink" Target="https://www.cornell.edu/video/maya-civilization-4-maya-calendars-astronomy-and-mathematics" TargetMode="External"/><Relationship Id="rId2" Type="http://schemas.openxmlformats.org/officeDocument/2006/relationships/hyperlink" Target="https://www.thoughtco.com/ancient-maya-astronomy-2136314" TargetMode="Externa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www.bbc.co.uk/programmes/b00snm1s" TargetMode="External"/><Relationship Id="rId2" Type="http://schemas.openxmlformats.org/officeDocument/2006/relationships/hyperlink" Target="https://www.dkfindout.com/uk/history/mayans/mayan-beliefs/" TargetMode="Externa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britannica.com/topic/Mayan-hieroglyphic-writing"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bbc.co.uk/teach/class-clips-video/history-ks2-ks3-fashion-in-maya-civilisation/zjnd7nb" TargetMode="Externa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sites.google.com/site/ancientmayancivilization/mayan-family-life" TargetMode="Externa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bbc.co.uk/teach/class-clips-video/history-ks2-ks3-what-did-the-maya-eat/zkxc8xs" TargetMode="Externa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hyperlink" Target="https://mayancivilizaion.weebly.com/housing.html#:~:text=For%20the%20Mayan%20Housing%20the,stairs%20usually%20long%20and%20wide." TargetMode="External"/><Relationship Id="rId2" Type="http://schemas.openxmlformats.org/officeDocument/2006/relationships/image" Target="../media/image34.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ducksters.com/history/maya/daily_life.php" TargetMode="Externa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hyperlink" Target="https://www.amatravel.ca/articles/pok-a-tok-ancient-mayan-sport" TargetMode="External"/><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hyperlink" Target="http://aztec-maya-inca.weebly.com/mayan-slavery.html#:~:text=Mayan%20Slavery%20Slaves%20were%20the%20lowest%20class%20in,still%20had%20no%20rights%20or%20privileges%20in%20society." TargetMode="Externa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hyperlink" Target="https://www.thoughtco.com/the-ancient-maya-and-human-sacrifice-2136173" TargetMode="External"/><Relationship Id="rId4" Type="http://schemas.openxmlformats.org/officeDocument/2006/relationships/hyperlink" Target="https://scholarblogs.emory.edu/gravematters/2017/02/23/human-sacrifice-in-mayan-culture/"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77D00-330D-444C-9ACF-908E459D9E27}"/>
              </a:ext>
            </a:extLst>
          </p:cNvPr>
          <p:cNvSpPr>
            <a:spLocks noGrp="1"/>
          </p:cNvSpPr>
          <p:nvPr>
            <p:ph type="ctrTitle"/>
          </p:nvPr>
        </p:nvSpPr>
        <p:spPr>
          <a:xfrm>
            <a:off x="1270932" y="746392"/>
            <a:ext cx="9448800" cy="1825096"/>
          </a:xfrm>
        </p:spPr>
        <p:txBody>
          <a:bodyPr/>
          <a:lstStyle/>
          <a:p>
            <a:r>
              <a:rPr lang="en-GB" dirty="0"/>
              <a:t>The ancient </a:t>
            </a:r>
            <a:r>
              <a:rPr lang="en-GB" dirty="0" err="1"/>
              <a:t>maya</a:t>
            </a:r>
            <a:endParaRPr lang="en-GB" dirty="0"/>
          </a:p>
        </p:txBody>
      </p:sp>
      <p:sp>
        <p:nvSpPr>
          <p:cNvPr id="3" name="Subtitle 2">
            <a:extLst>
              <a:ext uri="{FF2B5EF4-FFF2-40B4-BE49-F238E27FC236}">
                <a16:creationId xmlns:a16="http://schemas.microsoft.com/office/drawing/2014/main" id="{5D852ECC-CBFF-4532-9EE8-1B46D3B65115}"/>
              </a:ext>
            </a:extLst>
          </p:cNvPr>
          <p:cNvSpPr>
            <a:spLocks noGrp="1"/>
          </p:cNvSpPr>
          <p:nvPr>
            <p:ph type="subTitle" idx="1"/>
          </p:nvPr>
        </p:nvSpPr>
        <p:spPr>
          <a:xfrm>
            <a:off x="1270932" y="2571488"/>
            <a:ext cx="9448800" cy="685800"/>
          </a:xfrm>
        </p:spPr>
        <p:txBody>
          <a:bodyPr/>
          <a:lstStyle/>
          <a:p>
            <a:r>
              <a:rPr lang="en-GB" dirty="0"/>
              <a:t>Researched by Maple Class</a:t>
            </a:r>
          </a:p>
        </p:txBody>
      </p:sp>
      <p:pic>
        <p:nvPicPr>
          <p:cNvPr id="4" name="Picture 3">
            <a:extLst>
              <a:ext uri="{FF2B5EF4-FFF2-40B4-BE49-F238E27FC236}">
                <a16:creationId xmlns:a16="http://schemas.microsoft.com/office/drawing/2014/main" id="{44A79FFC-2F36-444C-89EB-BBEF2970513E}"/>
              </a:ext>
            </a:extLst>
          </p:cNvPr>
          <p:cNvPicPr>
            <a:picLocks noChangeAspect="1"/>
          </p:cNvPicPr>
          <p:nvPr/>
        </p:nvPicPr>
        <p:blipFill>
          <a:blip r:embed="rId2"/>
          <a:stretch>
            <a:fillRect/>
          </a:stretch>
        </p:blipFill>
        <p:spPr>
          <a:xfrm>
            <a:off x="5842681" y="2571488"/>
            <a:ext cx="5927073" cy="3987304"/>
          </a:xfrm>
          <a:prstGeom prst="rect">
            <a:avLst/>
          </a:prstGeom>
        </p:spPr>
      </p:pic>
      <p:pic>
        <p:nvPicPr>
          <p:cNvPr id="5" name="Picture 4">
            <a:extLst>
              <a:ext uri="{FF2B5EF4-FFF2-40B4-BE49-F238E27FC236}">
                <a16:creationId xmlns:a16="http://schemas.microsoft.com/office/drawing/2014/main" id="{4F32A06F-7605-4D57-A75D-C65D97F4C498}"/>
              </a:ext>
            </a:extLst>
          </p:cNvPr>
          <p:cNvPicPr>
            <a:picLocks noChangeAspect="1"/>
          </p:cNvPicPr>
          <p:nvPr/>
        </p:nvPicPr>
        <p:blipFill>
          <a:blip r:embed="rId3"/>
          <a:stretch>
            <a:fillRect/>
          </a:stretch>
        </p:blipFill>
        <p:spPr>
          <a:xfrm>
            <a:off x="2791219" y="3356964"/>
            <a:ext cx="2619680" cy="2547113"/>
          </a:xfrm>
          <a:prstGeom prst="rect">
            <a:avLst/>
          </a:prstGeom>
        </p:spPr>
      </p:pic>
    </p:spTree>
    <p:extLst>
      <p:ext uri="{BB962C8B-B14F-4D97-AF65-F5344CB8AC3E}">
        <p14:creationId xmlns:p14="http://schemas.microsoft.com/office/powerpoint/2010/main" val="1786903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8F43F4-69CC-4D01-A970-8C3B83C15C3D}"/>
              </a:ext>
            </a:extLst>
          </p:cNvPr>
          <p:cNvPicPr>
            <a:picLocks noChangeAspect="1"/>
          </p:cNvPicPr>
          <p:nvPr/>
        </p:nvPicPr>
        <p:blipFill>
          <a:blip r:embed="rId2"/>
          <a:stretch>
            <a:fillRect/>
          </a:stretch>
        </p:blipFill>
        <p:spPr>
          <a:xfrm>
            <a:off x="532937" y="285652"/>
            <a:ext cx="6598057" cy="4982634"/>
          </a:xfrm>
          <a:prstGeom prst="rect">
            <a:avLst/>
          </a:prstGeom>
        </p:spPr>
      </p:pic>
      <p:sp>
        <p:nvSpPr>
          <p:cNvPr id="3" name="TextBox 2">
            <a:extLst>
              <a:ext uri="{FF2B5EF4-FFF2-40B4-BE49-F238E27FC236}">
                <a16:creationId xmlns:a16="http://schemas.microsoft.com/office/drawing/2014/main" id="{6499384C-4A84-45A3-8BFC-730A3C9EB27D}"/>
              </a:ext>
            </a:extLst>
          </p:cNvPr>
          <p:cNvSpPr txBox="1"/>
          <p:nvPr/>
        </p:nvSpPr>
        <p:spPr>
          <a:xfrm>
            <a:off x="7894040" y="377931"/>
            <a:ext cx="3162650" cy="2862322"/>
          </a:xfrm>
          <a:prstGeom prst="rect">
            <a:avLst/>
          </a:prstGeom>
          <a:noFill/>
        </p:spPr>
        <p:txBody>
          <a:bodyPr wrap="square" rtlCol="0">
            <a:spAutoFit/>
          </a:bodyPr>
          <a:lstStyle/>
          <a:p>
            <a:r>
              <a:rPr lang="en-GB" dirty="0"/>
              <a:t>The Ancient Maya lived in Mesoamerica (what is now central America).</a:t>
            </a:r>
          </a:p>
          <a:p>
            <a:endParaRPr lang="en-GB" dirty="0"/>
          </a:p>
          <a:p>
            <a:r>
              <a:rPr lang="en-GB" dirty="0"/>
              <a:t>They lived in: </a:t>
            </a:r>
          </a:p>
          <a:p>
            <a:pPr marL="285750" indent="-285750">
              <a:buFont typeface="Arial" panose="020B0604020202020204" pitchFamily="34" charset="0"/>
              <a:buChar char="•"/>
            </a:pPr>
            <a:r>
              <a:rPr lang="en-GB" dirty="0"/>
              <a:t>Parts of Mexico</a:t>
            </a:r>
          </a:p>
          <a:p>
            <a:pPr marL="285750" indent="-285750">
              <a:buFont typeface="Arial" panose="020B0604020202020204" pitchFamily="34" charset="0"/>
              <a:buChar char="•"/>
            </a:pPr>
            <a:r>
              <a:rPr lang="en-GB" dirty="0"/>
              <a:t>Parts of Honduras</a:t>
            </a:r>
          </a:p>
          <a:p>
            <a:pPr marL="285750" indent="-285750">
              <a:buFont typeface="Arial" panose="020B0604020202020204" pitchFamily="34" charset="0"/>
              <a:buChar char="•"/>
            </a:pPr>
            <a:r>
              <a:rPr lang="en-GB" dirty="0"/>
              <a:t>Belize</a:t>
            </a:r>
          </a:p>
          <a:p>
            <a:pPr marL="285750" indent="-285750">
              <a:buFont typeface="Arial" panose="020B0604020202020204" pitchFamily="34" charset="0"/>
              <a:buChar char="•"/>
            </a:pPr>
            <a:r>
              <a:rPr lang="en-GB" dirty="0"/>
              <a:t>Guatemala</a:t>
            </a:r>
          </a:p>
          <a:p>
            <a:pPr marL="285750" indent="-285750">
              <a:buFont typeface="Arial" panose="020B0604020202020204" pitchFamily="34" charset="0"/>
              <a:buChar char="•"/>
            </a:pPr>
            <a:r>
              <a:rPr lang="en-GB" dirty="0"/>
              <a:t>Parts of El Salvador </a:t>
            </a:r>
          </a:p>
        </p:txBody>
      </p:sp>
      <p:pic>
        <p:nvPicPr>
          <p:cNvPr id="4" name="Picture 3">
            <a:extLst>
              <a:ext uri="{FF2B5EF4-FFF2-40B4-BE49-F238E27FC236}">
                <a16:creationId xmlns:a16="http://schemas.microsoft.com/office/drawing/2014/main" id="{2A978A7C-2F48-4FE0-8537-BB806DBC059C}"/>
              </a:ext>
            </a:extLst>
          </p:cNvPr>
          <p:cNvPicPr>
            <a:picLocks noChangeAspect="1"/>
          </p:cNvPicPr>
          <p:nvPr/>
        </p:nvPicPr>
        <p:blipFill>
          <a:blip r:embed="rId3"/>
          <a:stretch>
            <a:fillRect/>
          </a:stretch>
        </p:blipFill>
        <p:spPr>
          <a:xfrm>
            <a:off x="7751815" y="3542247"/>
            <a:ext cx="4110218" cy="3105124"/>
          </a:xfrm>
          <a:prstGeom prst="rect">
            <a:avLst/>
          </a:prstGeom>
        </p:spPr>
      </p:pic>
    </p:spTree>
    <p:extLst>
      <p:ext uri="{BB962C8B-B14F-4D97-AF65-F5344CB8AC3E}">
        <p14:creationId xmlns:p14="http://schemas.microsoft.com/office/powerpoint/2010/main" val="116126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9D6949-1956-478C-AF9D-480A53C253B0}"/>
              </a:ext>
            </a:extLst>
          </p:cNvPr>
          <p:cNvPicPr>
            <a:picLocks noChangeAspect="1"/>
          </p:cNvPicPr>
          <p:nvPr/>
        </p:nvPicPr>
        <p:blipFill>
          <a:blip r:embed="rId2"/>
          <a:stretch>
            <a:fillRect/>
          </a:stretch>
        </p:blipFill>
        <p:spPr>
          <a:xfrm>
            <a:off x="133047" y="556879"/>
            <a:ext cx="7860823" cy="6179480"/>
          </a:xfrm>
          <a:prstGeom prst="rect">
            <a:avLst/>
          </a:prstGeom>
        </p:spPr>
      </p:pic>
      <p:sp>
        <p:nvSpPr>
          <p:cNvPr id="3" name="TextBox 2">
            <a:extLst>
              <a:ext uri="{FF2B5EF4-FFF2-40B4-BE49-F238E27FC236}">
                <a16:creationId xmlns:a16="http://schemas.microsoft.com/office/drawing/2014/main" id="{F3272688-2C95-437B-A785-CE41CD547B5F}"/>
              </a:ext>
            </a:extLst>
          </p:cNvPr>
          <p:cNvSpPr txBox="1"/>
          <p:nvPr/>
        </p:nvSpPr>
        <p:spPr>
          <a:xfrm>
            <a:off x="8506437" y="556879"/>
            <a:ext cx="2843867" cy="1200329"/>
          </a:xfrm>
          <a:prstGeom prst="rect">
            <a:avLst/>
          </a:prstGeom>
          <a:noFill/>
        </p:spPr>
        <p:txBody>
          <a:bodyPr wrap="square" rtlCol="0">
            <a:spAutoFit/>
          </a:bodyPr>
          <a:lstStyle/>
          <a:p>
            <a:r>
              <a:rPr lang="en-GB" dirty="0"/>
              <a:t>The Maya civilisation lasted longer than the Greek and the Egyptian civilisations. </a:t>
            </a:r>
          </a:p>
        </p:txBody>
      </p:sp>
      <p:pic>
        <p:nvPicPr>
          <p:cNvPr id="4" name="Picture 3">
            <a:extLst>
              <a:ext uri="{FF2B5EF4-FFF2-40B4-BE49-F238E27FC236}">
                <a16:creationId xmlns:a16="http://schemas.microsoft.com/office/drawing/2014/main" id="{415D95CB-2C62-49E4-9494-FB93B608BA37}"/>
              </a:ext>
            </a:extLst>
          </p:cNvPr>
          <p:cNvPicPr>
            <a:picLocks noChangeAspect="1"/>
          </p:cNvPicPr>
          <p:nvPr/>
        </p:nvPicPr>
        <p:blipFill>
          <a:blip r:embed="rId3"/>
          <a:stretch>
            <a:fillRect/>
          </a:stretch>
        </p:blipFill>
        <p:spPr>
          <a:xfrm>
            <a:off x="8506437" y="1989542"/>
            <a:ext cx="2867229" cy="1908755"/>
          </a:xfrm>
          <a:prstGeom prst="rect">
            <a:avLst/>
          </a:prstGeom>
        </p:spPr>
      </p:pic>
      <p:pic>
        <p:nvPicPr>
          <p:cNvPr id="5" name="Picture 4">
            <a:extLst>
              <a:ext uri="{FF2B5EF4-FFF2-40B4-BE49-F238E27FC236}">
                <a16:creationId xmlns:a16="http://schemas.microsoft.com/office/drawing/2014/main" id="{B0F5F922-CB15-4E4F-8CA8-246C91367E2E}"/>
              </a:ext>
            </a:extLst>
          </p:cNvPr>
          <p:cNvPicPr>
            <a:picLocks noChangeAspect="1"/>
          </p:cNvPicPr>
          <p:nvPr/>
        </p:nvPicPr>
        <p:blipFill>
          <a:blip r:embed="rId4"/>
          <a:stretch>
            <a:fillRect/>
          </a:stretch>
        </p:blipFill>
        <p:spPr>
          <a:xfrm>
            <a:off x="8991666" y="4288550"/>
            <a:ext cx="2106969" cy="2012571"/>
          </a:xfrm>
          <a:prstGeom prst="rect">
            <a:avLst/>
          </a:prstGeom>
        </p:spPr>
      </p:pic>
    </p:spTree>
    <p:extLst>
      <p:ext uri="{BB962C8B-B14F-4D97-AF65-F5344CB8AC3E}">
        <p14:creationId xmlns:p14="http://schemas.microsoft.com/office/powerpoint/2010/main" val="248375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EF4F5-9D44-4966-A1D7-671427F0BA95}"/>
              </a:ext>
            </a:extLst>
          </p:cNvPr>
          <p:cNvSpPr>
            <a:spLocks noGrp="1"/>
          </p:cNvSpPr>
          <p:nvPr>
            <p:ph type="ctrTitle"/>
          </p:nvPr>
        </p:nvSpPr>
        <p:spPr>
          <a:xfrm>
            <a:off x="829749" y="961302"/>
            <a:ext cx="6573078" cy="1024489"/>
          </a:xfrm>
        </p:spPr>
        <p:txBody>
          <a:bodyPr>
            <a:noAutofit/>
          </a:bodyPr>
          <a:lstStyle/>
          <a:p>
            <a:r>
              <a:rPr lang="en-GB" sz="6600" dirty="0">
                <a:latin typeface="Algerian" panose="04020705040A02060702" pitchFamily="82" charset="0"/>
              </a:rPr>
              <a:t>Maya architecture</a:t>
            </a:r>
          </a:p>
        </p:txBody>
      </p:sp>
      <p:sp>
        <p:nvSpPr>
          <p:cNvPr id="3" name="Subtitle 2">
            <a:extLst>
              <a:ext uri="{FF2B5EF4-FFF2-40B4-BE49-F238E27FC236}">
                <a16:creationId xmlns:a16="http://schemas.microsoft.com/office/drawing/2014/main" id="{176848AC-C885-411C-AEB8-2522725AF9AD}"/>
              </a:ext>
            </a:extLst>
          </p:cNvPr>
          <p:cNvSpPr>
            <a:spLocks noGrp="1"/>
          </p:cNvSpPr>
          <p:nvPr>
            <p:ph type="subTitle" idx="1"/>
          </p:nvPr>
        </p:nvSpPr>
        <p:spPr>
          <a:xfrm flipH="1" flipV="1">
            <a:off x="-2146852" y="6858000"/>
            <a:ext cx="45719" cy="45719"/>
          </a:xfrm>
        </p:spPr>
        <p:txBody>
          <a:bodyPr>
            <a:normAutofit fontScale="25000" lnSpcReduction="20000"/>
          </a:bodyPr>
          <a:lstStyle/>
          <a:p>
            <a:endParaRPr lang="en-GB" dirty="0"/>
          </a:p>
        </p:txBody>
      </p:sp>
      <p:sp>
        <p:nvSpPr>
          <p:cNvPr id="4" name="TextBox 3">
            <a:extLst>
              <a:ext uri="{FF2B5EF4-FFF2-40B4-BE49-F238E27FC236}">
                <a16:creationId xmlns:a16="http://schemas.microsoft.com/office/drawing/2014/main" id="{4A26512E-B7D8-4D41-A56F-8D56AA739CE2}"/>
              </a:ext>
            </a:extLst>
          </p:cNvPr>
          <p:cNvSpPr txBox="1"/>
          <p:nvPr/>
        </p:nvSpPr>
        <p:spPr>
          <a:xfrm>
            <a:off x="1272209" y="1924366"/>
            <a:ext cx="2663687" cy="3293209"/>
          </a:xfrm>
          <a:prstGeom prst="rect">
            <a:avLst/>
          </a:prstGeom>
          <a:noFill/>
        </p:spPr>
        <p:txBody>
          <a:bodyPr wrap="square" rtlCol="0">
            <a:spAutoFit/>
          </a:bodyPr>
          <a:lstStyle/>
          <a:p>
            <a:r>
              <a:rPr lang="en-GB" sz="2800" u="sng" dirty="0">
                <a:latin typeface="Bauhaus 93" panose="04030905020B02020C02" pitchFamily="82" charset="0"/>
              </a:rPr>
              <a:t>Pyramids</a:t>
            </a:r>
          </a:p>
          <a:p>
            <a:endParaRPr lang="en-GB" u="sng" dirty="0"/>
          </a:p>
          <a:p>
            <a:endParaRPr lang="en-GB" u="sng" dirty="0"/>
          </a:p>
          <a:p>
            <a:r>
              <a:rPr lang="en-GB" dirty="0">
                <a:latin typeface="Bookman Old Style" panose="02050604050505020204" pitchFamily="18" charset="0"/>
              </a:rPr>
              <a:t>Unlike Egyptian pyramids Maya pyramids are stepped just like this picture here.</a:t>
            </a:r>
          </a:p>
          <a:p>
            <a:r>
              <a:rPr lang="en-GB" dirty="0">
                <a:latin typeface="Bookman Old Style" panose="02050604050505020204" pitchFamily="18" charset="0"/>
              </a:rPr>
              <a:t>These pyramids can be found in ancient ruins of Tikal.</a:t>
            </a:r>
          </a:p>
        </p:txBody>
      </p:sp>
      <p:pic>
        <p:nvPicPr>
          <p:cNvPr id="5" name="Picture 4">
            <a:hlinkClick r:id="rId2"/>
            <a:extLst>
              <a:ext uri="{FF2B5EF4-FFF2-40B4-BE49-F238E27FC236}">
                <a16:creationId xmlns:a16="http://schemas.microsoft.com/office/drawing/2014/main" id="{1EA2E3D1-B996-40B2-BBBA-CEC9E5C7EE5C}"/>
              </a:ext>
            </a:extLst>
          </p:cNvPr>
          <p:cNvPicPr>
            <a:picLocks noChangeAspect="1"/>
          </p:cNvPicPr>
          <p:nvPr/>
        </p:nvPicPr>
        <p:blipFill>
          <a:blip r:embed="rId3"/>
          <a:stretch>
            <a:fillRect/>
          </a:stretch>
        </p:blipFill>
        <p:spPr>
          <a:xfrm flipH="1">
            <a:off x="3866659" y="1823655"/>
            <a:ext cx="3260034" cy="2500820"/>
          </a:xfrm>
          <a:prstGeom prst="rect">
            <a:avLst/>
          </a:prstGeom>
        </p:spPr>
      </p:pic>
      <p:sp>
        <p:nvSpPr>
          <p:cNvPr id="11" name="TextBox 10">
            <a:extLst>
              <a:ext uri="{FF2B5EF4-FFF2-40B4-BE49-F238E27FC236}">
                <a16:creationId xmlns:a16="http://schemas.microsoft.com/office/drawing/2014/main" id="{EEC280B1-2CA0-4831-9308-21774117354C}"/>
              </a:ext>
            </a:extLst>
          </p:cNvPr>
          <p:cNvSpPr txBox="1"/>
          <p:nvPr/>
        </p:nvSpPr>
        <p:spPr>
          <a:xfrm>
            <a:off x="7562094" y="1782395"/>
            <a:ext cx="3578087" cy="3293209"/>
          </a:xfrm>
          <a:prstGeom prst="rect">
            <a:avLst/>
          </a:prstGeom>
          <a:noFill/>
        </p:spPr>
        <p:txBody>
          <a:bodyPr wrap="square" rtlCol="0">
            <a:spAutoFit/>
          </a:bodyPr>
          <a:lstStyle/>
          <a:p>
            <a:r>
              <a:rPr lang="en-GB" sz="2800" u="sng" dirty="0">
                <a:latin typeface="Bauhaus 93" panose="04030905020B02020C02" pitchFamily="82" charset="0"/>
              </a:rPr>
              <a:t>Chichen Itza</a:t>
            </a:r>
          </a:p>
          <a:p>
            <a:endParaRPr lang="en-GB" u="sng" dirty="0"/>
          </a:p>
          <a:p>
            <a:endParaRPr lang="en-GB" u="sng" dirty="0"/>
          </a:p>
          <a:p>
            <a:r>
              <a:rPr lang="en-GB" dirty="0">
                <a:latin typeface="Bookman Old Style" panose="02050604050505020204" pitchFamily="18" charset="0"/>
              </a:rPr>
              <a:t>Chichen Itza is a large Mayan city famous for large pyramid and temples built by the Maya civilization. El Castillo is the largest pyramid at Chichen Itza, and dedicated </a:t>
            </a:r>
            <a:r>
              <a:rPr lang="en-GB" dirty="0" err="1">
                <a:latin typeface="Bookman Old Style" panose="02050604050505020204" pitchFamily="18" charset="0"/>
              </a:rPr>
              <a:t>Kukulkan</a:t>
            </a:r>
            <a:r>
              <a:rPr lang="en-GB" dirty="0">
                <a:latin typeface="Bookman Old Style" panose="02050604050505020204" pitchFamily="18" charset="0"/>
              </a:rPr>
              <a:t> the plumed serpent</a:t>
            </a:r>
            <a:r>
              <a:rPr lang="en-GB" dirty="0"/>
              <a:t>.</a:t>
            </a:r>
          </a:p>
        </p:txBody>
      </p:sp>
      <p:sp>
        <p:nvSpPr>
          <p:cNvPr id="13" name="TextBox 12">
            <a:extLst>
              <a:ext uri="{FF2B5EF4-FFF2-40B4-BE49-F238E27FC236}">
                <a16:creationId xmlns:a16="http://schemas.microsoft.com/office/drawing/2014/main" id="{A6C6B14B-AF91-4A71-A688-8C798487C445}"/>
              </a:ext>
            </a:extLst>
          </p:cNvPr>
          <p:cNvSpPr txBox="1"/>
          <p:nvPr/>
        </p:nvSpPr>
        <p:spPr>
          <a:xfrm>
            <a:off x="3799269" y="4352518"/>
            <a:ext cx="3962400" cy="2031325"/>
          </a:xfrm>
          <a:prstGeom prst="rect">
            <a:avLst/>
          </a:prstGeom>
          <a:noFill/>
        </p:spPr>
        <p:txBody>
          <a:bodyPr wrap="square" rtlCol="0">
            <a:spAutoFit/>
          </a:bodyPr>
          <a:lstStyle/>
          <a:p>
            <a:r>
              <a:rPr lang="en-GB" dirty="0">
                <a:latin typeface="Bookman Old Style" panose="02050604050505020204" pitchFamily="18" charset="0"/>
              </a:rPr>
              <a:t>Maya architecture is best characterized by the soaring pyramid temples and ornate palaces which were built in all Maya centres across Mesoamerica from El Tajin in the north to Copan in the south.</a:t>
            </a:r>
          </a:p>
        </p:txBody>
      </p:sp>
      <p:pic>
        <p:nvPicPr>
          <p:cNvPr id="10" name="Picture 9">
            <a:extLst>
              <a:ext uri="{FF2B5EF4-FFF2-40B4-BE49-F238E27FC236}">
                <a16:creationId xmlns:a16="http://schemas.microsoft.com/office/drawing/2014/main" id="{30E45424-DA3D-42DB-B4B6-DD0CE3E8A2A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556651" y="4008401"/>
            <a:ext cx="612850" cy="344117"/>
          </a:xfrm>
          <a:prstGeom prst="rect">
            <a:avLst/>
          </a:prstGeom>
        </p:spPr>
      </p:pic>
    </p:spTree>
    <p:extLst>
      <p:ext uri="{BB962C8B-B14F-4D97-AF65-F5344CB8AC3E}">
        <p14:creationId xmlns:p14="http://schemas.microsoft.com/office/powerpoint/2010/main" val="156939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wipe(down)">
                                      <p:cBhvr>
                                        <p:cTn id="30" dur="580">
                                          <p:stCondLst>
                                            <p:cond delay="0"/>
                                          </p:stCondLst>
                                        </p:cTn>
                                        <p:tgtEl>
                                          <p:spTgt spid="13">
                                            <p:txEl>
                                              <p:pRg st="0" end="0"/>
                                            </p:txEl>
                                          </p:spTgt>
                                        </p:tgtEl>
                                      </p:cBhvr>
                                    </p:animEffect>
                                    <p:anim calcmode="lin" valueType="num">
                                      <p:cBhvr>
                                        <p:cTn id="31" dur="1822" tmFilter="0,0; 0.14,0.36; 0.43,0.73; 0.71,0.91; 1.0,1.0">
                                          <p:stCondLst>
                                            <p:cond delay="0"/>
                                          </p:stCondLst>
                                        </p:cTn>
                                        <p:tgtEl>
                                          <p:spTgt spid="13">
                                            <p:txEl>
                                              <p:pRg st="0" end="0"/>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3">
                                            <p:txEl>
                                              <p:pRg st="0" end="0"/>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3">
                                            <p:txEl>
                                              <p:pRg st="0" end="0"/>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3">
                                            <p:txEl>
                                              <p:pRg st="0" end="0"/>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3">
                                            <p:txEl>
                                              <p:pRg st="0" end="0"/>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13">
                                            <p:txEl>
                                              <p:pRg st="0" end="0"/>
                                            </p:txEl>
                                          </p:spTgt>
                                        </p:tgtEl>
                                      </p:cBhvr>
                                      <p:to x="100000" y="60000"/>
                                    </p:animScale>
                                    <p:animScale>
                                      <p:cBhvr>
                                        <p:cTn id="37" dur="166" decel="50000">
                                          <p:stCondLst>
                                            <p:cond delay="676"/>
                                          </p:stCondLst>
                                        </p:cTn>
                                        <p:tgtEl>
                                          <p:spTgt spid="13">
                                            <p:txEl>
                                              <p:pRg st="0" end="0"/>
                                            </p:txEl>
                                          </p:spTgt>
                                        </p:tgtEl>
                                      </p:cBhvr>
                                      <p:to x="100000" y="100000"/>
                                    </p:animScale>
                                    <p:animScale>
                                      <p:cBhvr>
                                        <p:cTn id="38" dur="26">
                                          <p:stCondLst>
                                            <p:cond delay="1312"/>
                                          </p:stCondLst>
                                        </p:cTn>
                                        <p:tgtEl>
                                          <p:spTgt spid="13">
                                            <p:txEl>
                                              <p:pRg st="0" end="0"/>
                                            </p:txEl>
                                          </p:spTgt>
                                        </p:tgtEl>
                                      </p:cBhvr>
                                      <p:to x="100000" y="80000"/>
                                    </p:animScale>
                                    <p:animScale>
                                      <p:cBhvr>
                                        <p:cTn id="39" dur="166" decel="50000">
                                          <p:stCondLst>
                                            <p:cond delay="1338"/>
                                          </p:stCondLst>
                                        </p:cTn>
                                        <p:tgtEl>
                                          <p:spTgt spid="13">
                                            <p:txEl>
                                              <p:pRg st="0" end="0"/>
                                            </p:txEl>
                                          </p:spTgt>
                                        </p:tgtEl>
                                      </p:cBhvr>
                                      <p:to x="100000" y="100000"/>
                                    </p:animScale>
                                    <p:animScale>
                                      <p:cBhvr>
                                        <p:cTn id="40" dur="26">
                                          <p:stCondLst>
                                            <p:cond delay="1642"/>
                                          </p:stCondLst>
                                        </p:cTn>
                                        <p:tgtEl>
                                          <p:spTgt spid="13">
                                            <p:txEl>
                                              <p:pRg st="0" end="0"/>
                                            </p:txEl>
                                          </p:spTgt>
                                        </p:tgtEl>
                                      </p:cBhvr>
                                      <p:to x="100000" y="90000"/>
                                    </p:animScale>
                                    <p:animScale>
                                      <p:cBhvr>
                                        <p:cTn id="41" dur="166" decel="50000">
                                          <p:stCondLst>
                                            <p:cond delay="1668"/>
                                          </p:stCondLst>
                                        </p:cTn>
                                        <p:tgtEl>
                                          <p:spTgt spid="13">
                                            <p:txEl>
                                              <p:pRg st="0" end="0"/>
                                            </p:txEl>
                                          </p:spTgt>
                                        </p:tgtEl>
                                      </p:cBhvr>
                                      <p:to x="100000" y="100000"/>
                                    </p:animScale>
                                    <p:animScale>
                                      <p:cBhvr>
                                        <p:cTn id="42" dur="26">
                                          <p:stCondLst>
                                            <p:cond delay="1808"/>
                                          </p:stCondLst>
                                        </p:cTn>
                                        <p:tgtEl>
                                          <p:spTgt spid="13">
                                            <p:txEl>
                                              <p:pRg st="0" end="0"/>
                                            </p:txEl>
                                          </p:spTgt>
                                        </p:tgtEl>
                                      </p:cBhvr>
                                      <p:to x="100000" y="95000"/>
                                    </p:animScale>
                                    <p:animScale>
                                      <p:cBhvr>
                                        <p:cTn id="43" dur="166" decel="50000">
                                          <p:stCondLst>
                                            <p:cond delay="1834"/>
                                          </p:stCondLst>
                                        </p:cTn>
                                        <p:tgtEl>
                                          <p:spTgt spid="13">
                                            <p:txEl>
                                              <p:pRg st="0" end="0"/>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11">
                                            <p:txEl>
                                              <p:pRg st="0" end="0"/>
                                            </p:txEl>
                                          </p:spTgt>
                                        </p:tgtEl>
                                        <p:attrNameLst>
                                          <p:attrName>style.visibility</p:attrName>
                                        </p:attrNameLst>
                                      </p:cBhvr>
                                      <p:to>
                                        <p:strVal val="visible"/>
                                      </p:to>
                                    </p:set>
                                    <p:animEffect transition="in" filter="barn(inVertical)">
                                      <p:cBhvr>
                                        <p:cTn id="48" dur="500"/>
                                        <p:tgtEl>
                                          <p:spTgt spid="11">
                                            <p:txEl>
                                              <p:pRg st="0" end="0"/>
                                            </p:txEl>
                                          </p:spTgt>
                                        </p:tgtEl>
                                      </p:cBhvr>
                                    </p:animEffect>
                                  </p:childTnLst>
                                </p:cTn>
                              </p:par>
                              <p:par>
                                <p:cTn id="49" presetID="16" presetClass="entr" presetSubtype="21" fill="hold" nodeType="withEffect">
                                  <p:stCondLst>
                                    <p:cond delay="0"/>
                                  </p:stCondLst>
                                  <p:childTnLst>
                                    <p:set>
                                      <p:cBhvr>
                                        <p:cTn id="50" dur="1" fill="hold">
                                          <p:stCondLst>
                                            <p:cond delay="0"/>
                                          </p:stCondLst>
                                        </p:cTn>
                                        <p:tgtEl>
                                          <p:spTgt spid="11">
                                            <p:txEl>
                                              <p:pRg st="3" end="3"/>
                                            </p:txEl>
                                          </p:spTgt>
                                        </p:tgtEl>
                                        <p:attrNameLst>
                                          <p:attrName>style.visibility</p:attrName>
                                        </p:attrNameLst>
                                      </p:cBhvr>
                                      <p:to>
                                        <p:strVal val="visible"/>
                                      </p:to>
                                    </p:set>
                                    <p:animEffect transition="in" filter="barn(inVertical)">
                                      <p:cBhvr>
                                        <p:cTn id="51" dur="500"/>
                                        <p:tgtEl>
                                          <p:spTgt spid="11">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AA61-4E98-4405-B60F-C7F185A1EA1C}"/>
              </a:ext>
            </a:extLst>
          </p:cNvPr>
          <p:cNvSpPr>
            <a:spLocks noGrp="1"/>
          </p:cNvSpPr>
          <p:nvPr>
            <p:ph type="title"/>
          </p:nvPr>
        </p:nvSpPr>
        <p:spPr>
          <a:xfrm>
            <a:off x="394785" y="-163732"/>
            <a:ext cx="10515600" cy="1325563"/>
          </a:xfrm>
        </p:spPr>
        <p:txBody>
          <a:bodyPr/>
          <a:lstStyle/>
          <a:p>
            <a:r>
              <a:rPr lang="en-GB" dirty="0">
                <a:solidFill>
                  <a:srgbClr val="00B0F0"/>
                </a:solidFill>
                <a:hlinkClick r:id="rId2">
                  <a:extLst>
                    <a:ext uri="{A12FA001-AC4F-418D-AE19-62706E023703}">
                      <ahyp:hlinkClr xmlns:ahyp="http://schemas.microsoft.com/office/drawing/2018/hyperlinkcolor" val="tx"/>
                    </a:ext>
                  </a:extLst>
                </a:hlinkClick>
              </a:rPr>
              <a:t>Maya</a:t>
            </a:r>
            <a:r>
              <a:rPr lang="en-GB" dirty="0">
                <a:solidFill>
                  <a:srgbClr val="00B0F0"/>
                </a:solidFill>
              </a:rPr>
              <a:t> </a:t>
            </a:r>
            <a:r>
              <a:rPr lang="en-GB" dirty="0">
                <a:solidFill>
                  <a:srgbClr val="00B0F0"/>
                </a:solidFill>
                <a:hlinkClick r:id="rId3">
                  <a:extLst>
                    <a:ext uri="{A12FA001-AC4F-418D-AE19-62706E023703}">
                      <ahyp:hlinkClr xmlns:ahyp="http://schemas.microsoft.com/office/drawing/2018/hyperlinkcolor" val="tx"/>
                    </a:ext>
                  </a:extLst>
                </a:hlinkClick>
              </a:rPr>
              <a:t>art</a:t>
            </a:r>
            <a:r>
              <a:rPr lang="en-GB" dirty="0">
                <a:solidFill>
                  <a:srgbClr val="00B0F0"/>
                </a:solidFill>
              </a:rPr>
              <a:t> </a:t>
            </a:r>
            <a:r>
              <a:rPr lang="en-GB" sz="1800" dirty="0">
                <a:solidFill>
                  <a:srgbClr val="00B0F0"/>
                </a:solidFill>
              </a:rPr>
              <a:t>by Sonny and Faye </a:t>
            </a:r>
            <a:endParaRPr lang="en-GB" dirty="0">
              <a:solidFill>
                <a:srgbClr val="00B0F0"/>
              </a:solidFill>
            </a:endParaRPr>
          </a:p>
        </p:txBody>
      </p:sp>
      <p:pic>
        <p:nvPicPr>
          <p:cNvPr id="4" name="Content Placeholder 3">
            <a:extLst>
              <a:ext uri="{FF2B5EF4-FFF2-40B4-BE49-F238E27FC236}">
                <a16:creationId xmlns:a16="http://schemas.microsoft.com/office/drawing/2014/main" id="{C55E9F28-F06D-48E1-8218-3994DB05981F}"/>
              </a:ext>
            </a:extLst>
          </p:cNvPr>
          <p:cNvPicPr>
            <a:picLocks noGrp="1" noChangeAspect="1"/>
          </p:cNvPicPr>
          <p:nvPr>
            <p:ph idx="1"/>
          </p:nvPr>
        </p:nvPicPr>
        <p:blipFill>
          <a:blip r:embed="rId4"/>
          <a:stretch>
            <a:fillRect/>
          </a:stretch>
        </p:blipFill>
        <p:spPr>
          <a:xfrm>
            <a:off x="535127" y="1532308"/>
            <a:ext cx="2324721" cy="2324721"/>
          </a:xfrm>
          <a:prstGeom prst="rect">
            <a:avLst/>
          </a:prstGeom>
        </p:spPr>
      </p:pic>
      <p:sp>
        <p:nvSpPr>
          <p:cNvPr id="9" name="TextBox 8">
            <a:extLst>
              <a:ext uri="{FF2B5EF4-FFF2-40B4-BE49-F238E27FC236}">
                <a16:creationId xmlns:a16="http://schemas.microsoft.com/office/drawing/2014/main" id="{67EC1E75-0ABD-452B-86A5-63D1514B44AC}"/>
              </a:ext>
            </a:extLst>
          </p:cNvPr>
          <p:cNvSpPr txBox="1"/>
          <p:nvPr/>
        </p:nvSpPr>
        <p:spPr>
          <a:xfrm>
            <a:off x="624225" y="4134981"/>
            <a:ext cx="1967949" cy="261610"/>
          </a:xfrm>
          <a:prstGeom prst="rect">
            <a:avLst/>
          </a:prstGeom>
          <a:noFill/>
        </p:spPr>
        <p:txBody>
          <a:bodyPr wrap="square" rtlCol="0">
            <a:spAutoFit/>
          </a:bodyPr>
          <a:lstStyle/>
          <a:p>
            <a:endParaRPr lang="en-GB" sz="1100" dirty="0"/>
          </a:p>
        </p:txBody>
      </p:sp>
      <p:sp>
        <p:nvSpPr>
          <p:cNvPr id="10" name="TextBox 9">
            <a:extLst>
              <a:ext uri="{FF2B5EF4-FFF2-40B4-BE49-F238E27FC236}">
                <a16:creationId xmlns:a16="http://schemas.microsoft.com/office/drawing/2014/main" id="{9D5830FB-5FB9-4619-A20B-D08A105F4971}"/>
              </a:ext>
            </a:extLst>
          </p:cNvPr>
          <p:cNvSpPr txBox="1"/>
          <p:nvPr/>
        </p:nvSpPr>
        <p:spPr>
          <a:xfrm>
            <a:off x="2946551" y="1560473"/>
            <a:ext cx="1769163" cy="1815882"/>
          </a:xfrm>
          <a:prstGeom prst="rect">
            <a:avLst/>
          </a:prstGeom>
          <a:noFill/>
        </p:spPr>
        <p:txBody>
          <a:bodyPr wrap="square" rtlCol="0">
            <a:spAutoFit/>
          </a:bodyPr>
          <a:lstStyle/>
          <a:p>
            <a:pPr algn="ctr"/>
            <a:r>
              <a:rPr lang="en-GB" sz="1600" dirty="0"/>
              <a:t>The Maya produced some of the most amazing art of there time using wood jade emeralds and more.</a:t>
            </a:r>
          </a:p>
        </p:txBody>
      </p:sp>
      <p:sp>
        <p:nvSpPr>
          <p:cNvPr id="12" name="TextBox 11">
            <a:extLst>
              <a:ext uri="{FF2B5EF4-FFF2-40B4-BE49-F238E27FC236}">
                <a16:creationId xmlns:a16="http://schemas.microsoft.com/office/drawing/2014/main" id="{B51080AC-C236-40F0-B25C-A38E3E6C8B53}"/>
              </a:ext>
            </a:extLst>
          </p:cNvPr>
          <p:cNvSpPr txBox="1"/>
          <p:nvPr/>
        </p:nvSpPr>
        <p:spPr>
          <a:xfrm>
            <a:off x="215105" y="368806"/>
            <a:ext cx="4469651" cy="830997"/>
          </a:xfrm>
          <a:prstGeom prst="rect">
            <a:avLst/>
          </a:prstGeom>
          <a:noFill/>
        </p:spPr>
        <p:txBody>
          <a:bodyPr wrap="square" rtlCol="0">
            <a:spAutoFit/>
          </a:bodyPr>
          <a:lstStyle/>
          <a:p>
            <a:pPr algn="ctr"/>
            <a:r>
              <a:rPr lang="en-GB" sz="1600" dirty="0"/>
              <a:t>The Maya are most famous for  their work in stone to create pyramids, temples and palaces</a:t>
            </a:r>
          </a:p>
        </p:txBody>
      </p:sp>
      <p:pic>
        <p:nvPicPr>
          <p:cNvPr id="13" name="Picture 12">
            <a:extLst>
              <a:ext uri="{FF2B5EF4-FFF2-40B4-BE49-F238E27FC236}">
                <a16:creationId xmlns:a16="http://schemas.microsoft.com/office/drawing/2014/main" id="{23830578-864D-4CE7-BBF1-15B5B03BBA6F}"/>
              </a:ext>
            </a:extLst>
          </p:cNvPr>
          <p:cNvPicPr>
            <a:picLocks noChangeAspect="1"/>
          </p:cNvPicPr>
          <p:nvPr/>
        </p:nvPicPr>
        <p:blipFill>
          <a:blip r:embed="rId5"/>
          <a:stretch>
            <a:fillRect/>
          </a:stretch>
        </p:blipFill>
        <p:spPr>
          <a:xfrm>
            <a:off x="8534409" y="4838472"/>
            <a:ext cx="3062864" cy="1709635"/>
          </a:xfrm>
          <a:prstGeom prst="rect">
            <a:avLst/>
          </a:prstGeom>
        </p:spPr>
      </p:pic>
      <p:sp>
        <p:nvSpPr>
          <p:cNvPr id="7" name="TextBox 6">
            <a:extLst>
              <a:ext uri="{FF2B5EF4-FFF2-40B4-BE49-F238E27FC236}">
                <a16:creationId xmlns:a16="http://schemas.microsoft.com/office/drawing/2014/main" id="{D3A6222C-7CD3-40D8-8ACA-C961417BCF3E}"/>
              </a:ext>
            </a:extLst>
          </p:cNvPr>
          <p:cNvSpPr txBox="1"/>
          <p:nvPr/>
        </p:nvSpPr>
        <p:spPr>
          <a:xfrm>
            <a:off x="9727899" y="898675"/>
            <a:ext cx="1907627" cy="1600438"/>
          </a:xfrm>
          <a:prstGeom prst="rect">
            <a:avLst/>
          </a:prstGeom>
          <a:noFill/>
        </p:spPr>
        <p:txBody>
          <a:bodyPr wrap="square" rtlCol="0">
            <a:spAutoFit/>
          </a:bodyPr>
          <a:lstStyle/>
          <a:p>
            <a:r>
              <a:rPr lang="en-GB" sz="1600" dirty="0"/>
              <a:t>A couple of types  of Maya art are : carving, ceramics, painting and</a:t>
            </a:r>
            <a:r>
              <a:rPr lang="en-GB" dirty="0"/>
              <a:t> </a:t>
            </a:r>
            <a:r>
              <a:rPr lang="en-GB" sz="1600" dirty="0"/>
              <a:t>sculpture</a:t>
            </a:r>
          </a:p>
        </p:txBody>
      </p:sp>
      <p:sp>
        <p:nvSpPr>
          <p:cNvPr id="8" name="Rectangle 7">
            <a:extLst>
              <a:ext uri="{FF2B5EF4-FFF2-40B4-BE49-F238E27FC236}">
                <a16:creationId xmlns:a16="http://schemas.microsoft.com/office/drawing/2014/main" id="{ECF9616E-83B5-442C-9E7C-591C129E2758}"/>
              </a:ext>
            </a:extLst>
          </p:cNvPr>
          <p:cNvSpPr/>
          <p:nvPr/>
        </p:nvSpPr>
        <p:spPr>
          <a:xfrm>
            <a:off x="6459472" y="968557"/>
            <a:ext cx="3062865" cy="2554545"/>
          </a:xfrm>
          <a:prstGeom prst="rect">
            <a:avLst/>
          </a:prstGeom>
        </p:spPr>
        <p:txBody>
          <a:bodyPr wrap="square">
            <a:spAutoFit/>
          </a:bodyPr>
          <a:lstStyle/>
          <a:p>
            <a:r>
              <a:rPr lang="en-GB" sz="1600" dirty="0"/>
              <a:t>The Maya civilization existed for over 1500 years. During that time the Maya created many works of art. The art of the Maya was heavily influenced by their religion. The subject for much of their artwork was the Maya kings who wanted to make sure they were remembered throughout history.</a:t>
            </a:r>
          </a:p>
        </p:txBody>
      </p:sp>
      <p:sp>
        <p:nvSpPr>
          <p:cNvPr id="15" name="Rectangle 14">
            <a:extLst>
              <a:ext uri="{FF2B5EF4-FFF2-40B4-BE49-F238E27FC236}">
                <a16:creationId xmlns:a16="http://schemas.microsoft.com/office/drawing/2014/main" id="{383B5AB0-2A9C-42AA-B09E-E76FDC28485F}"/>
              </a:ext>
            </a:extLst>
          </p:cNvPr>
          <p:cNvSpPr/>
          <p:nvPr/>
        </p:nvSpPr>
        <p:spPr>
          <a:xfrm>
            <a:off x="3349881" y="3718282"/>
            <a:ext cx="4988721" cy="2893100"/>
          </a:xfrm>
          <a:prstGeom prst="rect">
            <a:avLst/>
          </a:prstGeom>
        </p:spPr>
        <p:txBody>
          <a:bodyPr wrap="square">
            <a:spAutoFit/>
          </a:bodyPr>
          <a:lstStyle/>
          <a:p>
            <a:r>
              <a:rPr lang="en-GB" sz="1400" dirty="0"/>
              <a:t>Interesting Facts about Maya Art, Maya artists sometimes signed their work. Other arts included the performing arts of dance and music. The Maya had a variety of musical instruments including wind instruments, drums, and rattles. Some of the more complex instruments were reserved for the elite. The Maya used stucco plaster to create large masks and portraits of both the gods and the kings. The kings would often commission a work of art to commemorate events in their lives. The city of Palenque is often considered the artistic capital of the Maya civilization. It wasn't a big or powerful city, but some of the finest Maya art has been found within this city. </a:t>
            </a:r>
          </a:p>
        </p:txBody>
      </p:sp>
      <p:pic>
        <p:nvPicPr>
          <p:cNvPr id="3" name="Picture 2">
            <a:extLst>
              <a:ext uri="{FF2B5EF4-FFF2-40B4-BE49-F238E27FC236}">
                <a16:creationId xmlns:a16="http://schemas.microsoft.com/office/drawing/2014/main" id="{9EDC76F0-3EE9-4316-B6F5-95B0F1182699}"/>
              </a:ext>
            </a:extLst>
          </p:cNvPr>
          <p:cNvPicPr>
            <a:picLocks noChangeAspect="1"/>
          </p:cNvPicPr>
          <p:nvPr/>
        </p:nvPicPr>
        <p:blipFill>
          <a:blip r:embed="rId6"/>
          <a:stretch>
            <a:fillRect/>
          </a:stretch>
        </p:blipFill>
        <p:spPr>
          <a:xfrm>
            <a:off x="881796" y="4330558"/>
            <a:ext cx="1631382" cy="2217549"/>
          </a:xfrm>
          <a:prstGeom prst="rect">
            <a:avLst/>
          </a:prstGeom>
        </p:spPr>
      </p:pic>
      <p:pic>
        <p:nvPicPr>
          <p:cNvPr id="5" name="Picture 4">
            <a:extLst>
              <a:ext uri="{FF2B5EF4-FFF2-40B4-BE49-F238E27FC236}">
                <a16:creationId xmlns:a16="http://schemas.microsoft.com/office/drawing/2014/main" id="{9FB72AC6-52C8-4B1E-88D8-784151BF1217}"/>
              </a:ext>
            </a:extLst>
          </p:cNvPr>
          <p:cNvPicPr>
            <a:picLocks noChangeAspect="1"/>
          </p:cNvPicPr>
          <p:nvPr/>
        </p:nvPicPr>
        <p:blipFill>
          <a:blip r:embed="rId7">
            <a:extLst>
              <a:ext uri="{BEBA8EAE-BF5A-486C-A8C5-ECC9F3942E4B}">
                <a14:imgProps xmlns:a14="http://schemas.microsoft.com/office/drawing/2010/main">
                  <a14:imgLayer r:embed="rId8">
                    <a14:imgEffect>
                      <a14:artisticPaintStrokes/>
                    </a14:imgEffect>
                  </a14:imgLayer>
                </a14:imgProps>
              </a:ext>
            </a:extLst>
          </a:blip>
          <a:stretch>
            <a:fillRect/>
          </a:stretch>
        </p:blipFill>
        <p:spPr>
          <a:xfrm>
            <a:off x="9245449" y="3290879"/>
            <a:ext cx="2202561" cy="1465704"/>
          </a:xfrm>
          <a:prstGeom prst="rect">
            <a:avLst/>
          </a:prstGeom>
        </p:spPr>
      </p:pic>
      <p:pic>
        <p:nvPicPr>
          <p:cNvPr id="6" name="Picture 5">
            <a:extLst>
              <a:ext uri="{FF2B5EF4-FFF2-40B4-BE49-F238E27FC236}">
                <a16:creationId xmlns:a16="http://schemas.microsoft.com/office/drawing/2014/main" id="{BB7B4E53-9CFC-4F50-9C23-D8CA06221BCE}"/>
              </a:ext>
            </a:extLst>
          </p:cNvPr>
          <p:cNvPicPr>
            <a:picLocks noChangeAspect="1"/>
          </p:cNvPicPr>
          <p:nvPr/>
        </p:nvPicPr>
        <p:blipFill>
          <a:blip r:embed="rId9"/>
          <a:stretch>
            <a:fillRect/>
          </a:stretch>
        </p:blipFill>
        <p:spPr>
          <a:xfrm>
            <a:off x="4684756" y="1138820"/>
            <a:ext cx="1481241" cy="2191007"/>
          </a:xfrm>
          <a:prstGeom prst="rect">
            <a:avLst/>
          </a:prstGeom>
        </p:spPr>
      </p:pic>
    </p:spTree>
    <p:extLst>
      <p:ext uri="{BB962C8B-B14F-4D97-AF65-F5344CB8AC3E}">
        <p14:creationId xmlns:p14="http://schemas.microsoft.com/office/powerpoint/2010/main" val="276876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1000"/>
                                        <p:tgtEl>
                                          <p:spTgt spid="12">
                                            <p:txEl>
                                              <p:pRg st="0" end="0"/>
                                            </p:txEl>
                                          </p:spTgt>
                                        </p:tgtEl>
                                      </p:cBhvr>
                                    </p:animEffect>
                                    <p:anim calcmode="lin" valueType="num">
                                      <p:cBhvr>
                                        <p:cTn id="26"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1000"/>
                                        <p:tgtEl>
                                          <p:spTgt spid="10">
                                            <p:txEl>
                                              <p:pRg st="0" end="0"/>
                                            </p:txEl>
                                          </p:spTgt>
                                        </p:tgtEl>
                                      </p:cBhvr>
                                    </p:animEffect>
                                    <p:anim calcmode="lin" valueType="num">
                                      <p:cBhvr>
                                        <p:cTn id="3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fade">
                                      <p:cBhvr>
                                        <p:cTn id="39" dur="1000"/>
                                        <p:tgtEl>
                                          <p:spTgt spid="8">
                                            <p:txEl>
                                              <p:pRg st="0" end="0"/>
                                            </p:txEl>
                                          </p:spTgt>
                                        </p:tgtEl>
                                      </p:cBhvr>
                                    </p:animEffect>
                                    <p:anim calcmode="lin" valueType="num">
                                      <p:cBhvr>
                                        <p:cTn id="4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
                                            <p:txEl>
                                              <p:pRg st="0" end="0"/>
                                            </p:txEl>
                                          </p:spTgt>
                                        </p:tgtEl>
                                        <p:attrNameLst>
                                          <p:attrName>style.visibility</p:attrName>
                                        </p:attrNameLst>
                                      </p:cBhvr>
                                      <p:to>
                                        <p:strVal val="visible"/>
                                      </p:to>
                                    </p:set>
                                    <p:animEffect transition="in" filter="fade">
                                      <p:cBhvr>
                                        <p:cTn id="46" dur="1000"/>
                                        <p:tgtEl>
                                          <p:spTgt spid="7">
                                            <p:txEl>
                                              <p:pRg st="0" end="0"/>
                                            </p:txEl>
                                          </p:spTgt>
                                        </p:tgtEl>
                                      </p:cBhvr>
                                    </p:animEffect>
                                    <p:anim calcmode="lin" valueType="num">
                                      <p:cBhvr>
                                        <p:cTn id="4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5">
                                            <p:txEl>
                                              <p:pRg st="0" end="0"/>
                                            </p:txEl>
                                          </p:spTgt>
                                        </p:tgtEl>
                                        <p:attrNameLst>
                                          <p:attrName>style.visibility</p:attrName>
                                        </p:attrNameLst>
                                      </p:cBhvr>
                                      <p:to>
                                        <p:strVal val="visible"/>
                                      </p:to>
                                    </p:set>
                                    <p:animEffect transition="in" filter="fade">
                                      <p:cBhvr>
                                        <p:cTn id="53" dur="1000"/>
                                        <p:tgtEl>
                                          <p:spTgt spid="15">
                                            <p:txEl>
                                              <p:pRg st="0" end="0"/>
                                            </p:txEl>
                                          </p:spTgt>
                                        </p:tgtEl>
                                      </p:cBhvr>
                                    </p:animEffect>
                                    <p:anim calcmode="lin" valueType="num">
                                      <p:cBhvr>
                                        <p:cTn id="5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additive="base">
                                        <p:cTn id="60" dur="500" fill="hold"/>
                                        <p:tgtEl>
                                          <p:spTgt spid="4"/>
                                        </p:tgtEl>
                                        <p:attrNameLst>
                                          <p:attrName>ppt_x</p:attrName>
                                        </p:attrNameLst>
                                      </p:cBhvr>
                                      <p:tavLst>
                                        <p:tav tm="0">
                                          <p:val>
                                            <p:strVal val="#ppt_x"/>
                                          </p:val>
                                        </p:tav>
                                        <p:tav tm="100000">
                                          <p:val>
                                            <p:strVal val="#ppt_x"/>
                                          </p:val>
                                        </p:tav>
                                      </p:tavLst>
                                    </p:anim>
                                    <p:anim calcmode="lin" valueType="num">
                                      <p:cBhvr additive="base">
                                        <p:cTn id="6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fill="hold"/>
                                        <p:tgtEl>
                                          <p:spTgt spid="3"/>
                                        </p:tgtEl>
                                        <p:attrNameLst>
                                          <p:attrName>ppt_x</p:attrName>
                                        </p:attrNameLst>
                                      </p:cBhvr>
                                      <p:tavLst>
                                        <p:tav tm="0">
                                          <p:val>
                                            <p:strVal val="#ppt_x"/>
                                          </p:val>
                                        </p:tav>
                                        <p:tav tm="100000">
                                          <p:val>
                                            <p:strVal val="#ppt_x"/>
                                          </p:val>
                                        </p:tav>
                                      </p:tavLst>
                                    </p:anim>
                                    <p:anim calcmode="lin" valueType="num">
                                      <p:cBhvr additive="base">
                                        <p:cTn id="6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5"/>
                                        </p:tgtEl>
                                        <p:attrNameLst>
                                          <p:attrName>style.visibility</p:attrName>
                                        </p:attrNameLst>
                                      </p:cBhvr>
                                      <p:to>
                                        <p:strVal val="visible"/>
                                      </p:to>
                                    </p:set>
                                    <p:anim calcmode="lin" valueType="num">
                                      <p:cBhvr additive="base">
                                        <p:cTn id="78" dur="500" fill="hold"/>
                                        <p:tgtEl>
                                          <p:spTgt spid="5"/>
                                        </p:tgtEl>
                                        <p:attrNameLst>
                                          <p:attrName>ppt_x</p:attrName>
                                        </p:attrNameLst>
                                      </p:cBhvr>
                                      <p:tavLst>
                                        <p:tav tm="0">
                                          <p:val>
                                            <p:strVal val="#ppt_x"/>
                                          </p:val>
                                        </p:tav>
                                        <p:tav tm="100000">
                                          <p:val>
                                            <p:strVal val="#ppt_x"/>
                                          </p:val>
                                        </p:tav>
                                      </p:tavLst>
                                    </p:anim>
                                    <p:anim calcmode="lin" valueType="num">
                                      <p:cBhvr additive="base">
                                        <p:cTn id="7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additive="base">
                                        <p:cTn id="84" dur="500" fill="hold"/>
                                        <p:tgtEl>
                                          <p:spTgt spid="13"/>
                                        </p:tgtEl>
                                        <p:attrNameLst>
                                          <p:attrName>ppt_x</p:attrName>
                                        </p:attrNameLst>
                                      </p:cBhvr>
                                      <p:tavLst>
                                        <p:tav tm="0">
                                          <p:val>
                                            <p:strVal val="#ppt_x"/>
                                          </p:val>
                                        </p:tav>
                                        <p:tav tm="100000">
                                          <p:val>
                                            <p:strVal val="#ppt_x"/>
                                          </p:val>
                                        </p:tav>
                                      </p:tavLst>
                                    </p:anim>
                                    <p:anim calcmode="lin" valueType="num">
                                      <p:cBhvr additive="base">
                                        <p:cTn id="8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3254-04FA-48F2-B799-8F6DBBA9DDEB}"/>
              </a:ext>
            </a:extLst>
          </p:cNvPr>
          <p:cNvSpPr>
            <a:spLocks noGrp="1"/>
          </p:cNvSpPr>
          <p:nvPr>
            <p:ph type="ctrTitle"/>
          </p:nvPr>
        </p:nvSpPr>
        <p:spPr>
          <a:xfrm>
            <a:off x="231913" y="91438"/>
            <a:ext cx="11185504" cy="1636693"/>
          </a:xfrm>
        </p:spPr>
        <p:txBody>
          <a:bodyPr>
            <a:normAutofit fontScale="90000"/>
          </a:bodyPr>
          <a:lstStyle/>
          <a:p>
            <a:r>
              <a:rPr lang="en-GB" dirty="0"/>
              <a:t>Maya </a:t>
            </a:r>
            <a:r>
              <a:rPr lang="en-GB" dirty="0">
                <a:hlinkClick r:id="rId2"/>
              </a:rPr>
              <a:t>Astronomy</a:t>
            </a:r>
            <a:r>
              <a:rPr lang="en-GB" dirty="0"/>
              <a:t> and </a:t>
            </a:r>
            <a:r>
              <a:rPr lang="en-GB" dirty="0">
                <a:hlinkClick r:id="rId3"/>
              </a:rPr>
              <a:t>Stargazing</a:t>
            </a:r>
            <a:endParaRPr lang="en-GB" dirty="0"/>
          </a:p>
        </p:txBody>
      </p:sp>
      <p:sp>
        <p:nvSpPr>
          <p:cNvPr id="3" name="Subtitle 2">
            <a:extLst>
              <a:ext uri="{FF2B5EF4-FFF2-40B4-BE49-F238E27FC236}">
                <a16:creationId xmlns:a16="http://schemas.microsoft.com/office/drawing/2014/main" id="{C45B4665-B789-4D9E-A5A9-F02766F46256}"/>
              </a:ext>
            </a:extLst>
          </p:cNvPr>
          <p:cNvSpPr>
            <a:spLocks noGrp="1"/>
          </p:cNvSpPr>
          <p:nvPr>
            <p:ph type="subTitle" idx="1"/>
          </p:nvPr>
        </p:nvSpPr>
        <p:spPr>
          <a:xfrm>
            <a:off x="0" y="6857997"/>
            <a:ext cx="45719" cy="45719"/>
          </a:xfrm>
        </p:spPr>
        <p:txBody>
          <a:bodyPr>
            <a:normAutofit fontScale="25000" lnSpcReduction="20000"/>
          </a:bodyPr>
          <a:lstStyle/>
          <a:p>
            <a:endParaRPr lang="en-GB" dirty="0"/>
          </a:p>
        </p:txBody>
      </p:sp>
      <p:sp>
        <p:nvSpPr>
          <p:cNvPr id="9" name="TextBox 8">
            <a:extLst>
              <a:ext uri="{FF2B5EF4-FFF2-40B4-BE49-F238E27FC236}">
                <a16:creationId xmlns:a16="http://schemas.microsoft.com/office/drawing/2014/main" id="{3211258C-20CE-46BB-A934-27B67198964C}"/>
              </a:ext>
            </a:extLst>
          </p:cNvPr>
          <p:cNvSpPr txBox="1"/>
          <p:nvPr/>
        </p:nvSpPr>
        <p:spPr>
          <a:xfrm>
            <a:off x="125896" y="1577584"/>
            <a:ext cx="9037982" cy="5355312"/>
          </a:xfrm>
          <a:prstGeom prst="rect">
            <a:avLst/>
          </a:prstGeom>
          <a:noFill/>
        </p:spPr>
        <p:txBody>
          <a:bodyPr wrap="square" rtlCol="0">
            <a:spAutoFit/>
          </a:bodyPr>
          <a:lstStyle/>
          <a:p>
            <a:r>
              <a:rPr lang="en-GB" dirty="0"/>
              <a:t>The Maya looked to the heavens for guidance. The Maya were so good at reading the stars that they made their cities as a map of the stars. They traced the sun, stars and planets but traced Venus the most. As well as tracing the planets, stars and sun, the Maya also recorded all the actions of those things. The Mayans believed that all actions of the gods could be read in the sky and some wars would even be delayed until the gods were in place . They also believed that the Earth was the centre of all things and that the Earth was fixed in place and unmoveable. Venus was the most important planet to the Maya and battles and wars where arranged to coincide with the movements of Venus. The Maya determined that Venus` years where 584 days- close to the actual 583.92.The stars were less important to the Maya, as they were more practical, then the: sun, moon, Venus and other planets. The moon was nearly as important to the Maya as the sun. Venus, Mars, Saturn and Jupiter were the planets that the Maya were aware of. No one knew more about Venus than the Mayans. Because the Maya discovered the number 0, they could make very precise calendars. The Maya had a calendar for religious reasons that was 260 days; the Maya also had a calendar for farming that was 365 days long and was split up into 18 months of 20 days and 5 unlucky days were everyone stayed indoors! </a:t>
            </a:r>
          </a:p>
        </p:txBody>
      </p:sp>
      <p:sp>
        <p:nvSpPr>
          <p:cNvPr id="4" name="AutoShape 2" descr="Milky Way reflection against a lake.">
            <a:extLst>
              <a:ext uri="{FF2B5EF4-FFF2-40B4-BE49-F238E27FC236}">
                <a16:creationId xmlns:a16="http://schemas.microsoft.com/office/drawing/2014/main" id="{BEC9EE60-1F9B-416E-8532-11F34B56011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BAEDAD3E-CE0C-434C-890D-DDA52A5C19A4}"/>
              </a:ext>
            </a:extLst>
          </p:cNvPr>
          <p:cNvPicPr>
            <a:picLocks noChangeAspect="1"/>
          </p:cNvPicPr>
          <p:nvPr/>
        </p:nvPicPr>
        <p:blipFill>
          <a:blip r:embed="rId4"/>
          <a:stretch>
            <a:fillRect/>
          </a:stretch>
        </p:blipFill>
        <p:spPr>
          <a:xfrm>
            <a:off x="9163878" y="1223134"/>
            <a:ext cx="2796209" cy="5177666"/>
          </a:xfrm>
          <a:prstGeom prst="rect">
            <a:avLst/>
          </a:prstGeom>
        </p:spPr>
      </p:pic>
    </p:spTree>
    <p:extLst>
      <p:ext uri="{BB962C8B-B14F-4D97-AF65-F5344CB8AC3E}">
        <p14:creationId xmlns:p14="http://schemas.microsoft.com/office/powerpoint/2010/main" val="33023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494F-D95B-40EB-A7DB-1D68A28A7584}"/>
              </a:ext>
            </a:extLst>
          </p:cNvPr>
          <p:cNvSpPr>
            <a:spLocks noGrp="1"/>
          </p:cNvSpPr>
          <p:nvPr>
            <p:ph type="ctrTitle"/>
          </p:nvPr>
        </p:nvSpPr>
        <p:spPr>
          <a:xfrm>
            <a:off x="198783" y="-1196768"/>
            <a:ext cx="5774178" cy="2946056"/>
          </a:xfrm>
        </p:spPr>
        <p:txBody>
          <a:bodyPr/>
          <a:lstStyle/>
          <a:p>
            <a:r>
              <a:rPr lang="en-GB" b="1" dirty="0">
                <a:ln w="12700">
                  <a:solidFill>
                    <a:schemeClr val="tx2">
                      <a:lumMod val="75000"/>
                    </a:schemeClr>
                  </a:solidFill>
                  <a:prstDash val="solid"/>
                </a:ln>
                <a:effectLst>
                  <a:outerShdw dist="38100" dir="2640000" algn="bl" rotWithShape="0">
                    <a:schemeClr val="tx2">
                      <a:lumMod val="75000"/>
                    </a:schemeClr>
                  </a:outerShdw>
                </a:effectLst>
              </a:rPr>
              <a:t>MAYA</a:t>
            </a:r>
            <a:r>
              <a:rPr lang="en-GB" b="1" dirty="0">
                <a:solidFill>
                  <a:srgbClr val="002060"/>
                </a:solidFill>
              </a:rPr>
              <a:t> </a:t>
            </a:r>
            <a:r>
              <a:rPr lang="en-GB" b="1" dirty="0">
                <a:ln w="12700">
                  <a:solidFill>
                    <a:schemeClr val="tx2">
                      <a:lumMod val="75000"/>
                    </a:schemeClr>
                  </a:solidFill>
                  <a:prstDash val="solid"/>
                </a:ln>
                <a:effectLst>
                  <a:outerShdw dist="38100" dir="2640000" algn="bl" rotWithShape="0">
                    <a:schemeClr val="tx2">
                      <a:lumMod val="75000"/>
                    </a:schemeClr>
                  </a:outerShdw>
                </a:effectLst>
                <a:hlinkClick r:id="rId2">
                  <a:extLst>
                    <a:ext uri="{A12FA001-AC4F-418D-AE19-62706E023703}">
                      <ahyp:hlinkClr xmlns:ahyp="http://schemas.microsoft.com/office/drawing/2018/hyperlinkcolor" val="tx"/>
                    </a:ext>
                  </a:extLst>
                </a:hlinkClick>
              </a:rPr>
              <a:t>BLOODLETTING</a:t>
            </a:r>
            <a:r>
              <a:rPr lang="en-GB" b="1" dirty="0">
                <a:ln w="12700">
                  <a:solidFill>
                    <a:schemeClr val="tx2">
                      <a:lumMod val="75000"/>
                    </a:schemeClr>
                  </a:solidFill>
                  <a:prstDash val="solid"/>
                </a:ln>
                <a:effectLst>
                  <a:outerShdw dist="38100" dir="2640000" algn="bl" rotWithShape="0">
                    <a:schemeClr val="tx2">
                      <a:lumMod val="75000"/>
                    </a:schemeClr>
                  </a:outerShdw>
                </a:effectLst>
              </a:rPr>
              <a:t>!</a:t>
            </a:r>
            <a:endParaRPr lang="en-GB" b="1" dirty="0"/>
          </a:p>
        </p:txBody>
      </p:sp>
      <p:sp>
        <p:nvSpPr>
          <p:cNvPr id="5" name="Subtitle 4">
            <a:extLst>
              <a:ext uri="{FF2B5EF4-FFF2-40B4-BE49-F238E27FC236}">
                <a16:creationId xmlns:a16="http://schemas.microsoft.com/office/drawing/2014/main" id="{3358578D-1407-45E8-9D3E-A03716F1F6D8}"/>
              </a:ext>
            </a:extLst>
          </p:cNvPr>
          <p:cNvSpPr>
            <a:spLocks noGrp="1"/>
          </p:cNvSpPr>
          <p:nvPr>
            <p:ph type="subTitle" idx="1"/>
          </p:nvPr>
        </p:nvSpPr>
        <p:spPr>
          <a:xfrm>
            <a:off x="587237" y="1749289"/>
            <a:ext cx="3905250" cy="2982340"/>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GB" u="sng" dirty="0">
                <a:effectLst>
                  <a:outerShdw blurRad="38100" dist="38100" dir="2700000" algn="tl">
                    <a:srgbClr val="000000">
                      <a:alpha val="43137"/>
                    </a:srgbClr>
                  </a:outerShdw>
                </a:effectLst>
              </a:rPr>
              <a:t>What is Bloodletting?</a:t>
            </a:r>
          </a:p>
          <a:p>
            <a:r>
              <a:rPr lang="en-GB" i="1" dirty="0">
                <a:effectLst>
                  <a:outerShdw blurRad="38100" dist="38100" dir="2700000" algn="tl">
                    <a:srgbClr val="000000">
                      <a:alpha val="43137"/>
                    </a:srgbClr>
                  </a:outerShdw>
                </a:effectLst>
              </a:rPr>
              <a:t>Bloodletting is………. </a:t>
            </a:r>
            <a:endParaRPr lang="en-GB" dirty="0">
              <a:effectLst>
                <a:outerShdw blurRad="38100" dist="38100" dir="2700000" algn="tl">
                  <a:srgbClr val="000000">
                    <a:alpha val="43137"/>
                  </a:srgbClr>
                </a:outerShdw>
              </a:effectLst>
            </a:endParaRPr>
          </a:p>
        </p:txBody>
      </p:sp>
      <p:pic>
        <p:nvPicPr>
          <p:cNvPr id="7" name="Picture 6">
            <a:hlinkClick r:id="rId3"/>
            <a:extLst>
              <a:ext uri="{FF2B5EF4-FFF2-40B4-BE49-F238E27FC236}">
                <a16:creationId xmlns:a16="http://schemas.microsoft.com/office/drawing/2014/main" id="{F77FF319-994A-42A6-B90D-8A10851B2AD0}"/>
              </a:ext>
            </a:extLst>
          </p:cNvPr>
          <p:cNvPicPr>
            <a:picLocks noChangeAspect="1"/>
          </p:cNvPicPr>
          <p:nvPr/>
        </p:nvPicPr>
        <p:blipFill>
          <a:blip r:embed="rId4"/>
          <a:stretch>
            <a:fillRect/>
          </a:stretch>
        </p:blipFill>
        <p:spPr>
          <a:xfrm>
            <a:off x="6092654" y="652247"/>
            <a:ext cx="1500661" cy="2640167"/>
          </a:xfrm>
          <a:prstGeom prst="rect">
            <a:avLst/>
          </a:prstGeom>
        </p:spPr>
      </p:pic>
      <p:sp>
        <p:nvSpPr>
          <p:cNvPr id="8" name="Rectangle 7">
            <a:extLst>
              <a:ext uri="{FF2B5EF4-FFF2-40B4-BE49-F238E27FC236}">
                <a16:creationId xmlns:a16="http://schemas.microsoft.com/office/drawing/2014/main" id="{9AF9F530-0B9E-48EC-9E89-24E8392F6ACC}"/>
              </a:ext>
            </a:extLst>
          </p:cNvPr>
          <p:cNvSpPr/>
          <p:nvPr/>
        </p:nvSpPr>
        <p:spPr>
          <a:xfrm>
            <a:off x="580795" y="2700303"/>
            <a:ext cx="3956612" cy="230832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GB" i="1" dirty="0">
                <a:effectLst>
                  <a:outerShdw blurRad="38100" dist="38100" dir="2700000" algn="tl">
                    <a:srgbClr val="000000">
                      <a:alpha val="43137"/>
                    </a:srgbClr>
                  </a:outerShdw>
                </a:effectLst>
              </a:rPr>
              <a:t>When a member of Maya society [occasionally royalty]  pierces themselves with the spinal cord of a Sting Ray on the lips, ears or tongue. But it was not always Royals some locals did Bloodletting at festivals to show their appreciation for the gods. </a:t>
            </a:r>
            <a:endParaRPr lang="en-GB"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8A40F910-B336-4248-8FD4-15973380E668}"/>
              </a:ext>
            </a:extLst>
          </p:cNvPr>
          <p:cNvSpPr txBox="1"/>
          <p:nvPr/>
        </p:nvSpPr>
        <p:spPr>
          <a:xfrm>
            <a:off x="9278776" y="1104095"/>
            <a:ext cx="2913224" cy="2862322"/>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GB" sz="1600" dirty="0"/>
              <a:t>Bloodletting is still indicated for a few indications such as polycythaemia, haemochromatosis, and porphyria cutanea tarda, while leeches are still used in plastic surgery, replantation and other reconstructive surgery, and very rarely for other specific indications.</a:t>
            </a:r>
          </a:p>
        </p:txBody>
      </p:sp>
      <p:sp>
        <p:nvSpPr>
          <p:cNvPr id="4" name="TextBox 3">
            <a:extLst>
              <a:ext uri="{FF2B5EF4-FFF2-40B4-BE49-F238E27FC236}">
                <a16:creationId xmlns:a16="http://schemas.microsoft.com/office/drawing/2014/main" id="{8513188E-7B84-4632-BFCD-A03C3AD93C21}"/>
              </a:ext>
            </a:extLst>
          </p:cNvPr>
          <p:cNvSpPr txBox="1"/>
          <p:nvPr/>
        </p:nvSpPr>
        <p:spPr>
          <a:xfrm>
            <a:off x="9525504" y="179575"/>
            <a:ext cx="2295845" cy="64633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b="1" u="sng" dirty="0"/>
              <a:t>Is bloodletting still used today?</a:t>
            </a:r>
          </a:p>
        </p:txBody>
      </p:sp>
      <p:sp>
        <p:nvSpPr>
          <p:cNvPr id="6" name="TextBox 5">
            <a:extLst>
              <a:ext uri="{FF2B5EF4-FFF2-40B4-BE49-F238E27FC236}">
                <a16:creationId xmlns:a16="http://schemas.microsoft.com/office/drawing/2014/main" id="{AE8963D9-9CA7-47DD-B655-B8107C7C8E72}"/>
              </a:ext>
            </a:extLst>
          </p:cNvPr>
          <p:cNvSpPr txBox="1"/>
          <p:nvPr/>
        </p:nvSpPr>
        <p:spPr>
          <a:xfrm>
            <a:off x="5028121" y="4455795"/>
            <a:ext cx="4121834" cy="230832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600" dirty="0"/>
              <a:t>Practitioners typically nicked veins or arteries in the forearm or neck, sometimes using a special tool featuring a fixed blade and known as a fleam. In 1163 a church edict prohibited monks and priests, who often stood in as doctors, from performing bloodletting, stating that the church “abhorred” the procedure</a:t>
            </a:r>
          </a:p>
        </p:txBody>
      </p:sp>
      <p:sp>
        <p:nvSpPr>
          <p:cNvPr id="10" name="TextBox 9">
            <a:extLst>
              <a:ext uri="{FF2B5EF4-FFF2-40B4-BE49-F238E27FC236}">
                <a16:creationId xmlns:a16="http://schemas.microsoft.com/office/drawing/2014/main" id="{C1A839BE-9D28-4ED6-A74D-D2438DC412B3}"/>
              </a:ext>
            </a:extLst>
          </p:cNvPr>
          <p:cNvSpPr txBox="1"/>
          <p:nvPr/>
        </p:nvSpPr>
        <p:spPr>
          <a:xfrm>
            <a:off x="5876866" y="3458606"/>
            <a:ext cx="3218950" cy="83099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sz="2400" b="1" u="sng" dirty="0"/>
              <a:t>How is bloodletting performed?</a:t>
            </a:r>
          </a:p>
        </p:txBody>
      </p:sp>
      <p:pic>
        <p:nvPicPr>
          <p:cNvPr id="11" name="Picture 10">
            <a:extLst>
              <a:ext uri="{FF2B5EF4-FFF2-40B4-BE49-F238E27FC236}">
                <a16:creationId xmlns:a16="http://schemas.microsoft.com/office/drawing/2014/main" id="{0B7BAD2D-3E28-46A2-9C98-E91E361AAC8E}"/>
              </a:ext>
            </a:extLst>
          </p:cNvPr>
          <p:cNvPicPr>
            <a:picLocks noChangeAspect="1"/>
          </p:cNvPicPr>
          <p:nvPr/>
        </p:nvPicPr>
        <p:blipFill>
          <a:blip r:embed="rId5"/>
          <a:stretch>
            <a:fillRect/>
          </a:stretch>
        </p:blipFill>
        <p:spPr>
          <a:xfrm>
            <a:off x="264160" y="5066442"/>
            <a:ext cx="2329543" cy="1611983"/>
          </a:xfrm>
          <a:prstGeom prst="rect">
            <a:avLst/>
          </a:prstGeom>
        </p:spPr>
      </p:pic>
      <p:cxnSp>
        <p:nvCxnSpPr>
          <p:cNvPr id="15" name="Straight Arrow Connector 14">
            <a:extLst>
              <a:ext uri="{FF2B5EF4-FFF2-40B4-BE49-F238E27FC236}">
                <a16:creationId xmlns:a16="http://schemas.microsoft.com/office/drawing/2014/main" id="{07300D19-4C73-479C-B9E5-BA8E03449B45}"/>
              </a:ext>
            </a:extLst>
          </p:cNvPr>
          <p:cNvCxnSpPr>
            <a:cxnSpLocks/>
          </p:cNvCxnSpPr>
          <p:nvPr/>
        </p:nvCxnSpPr>
        <p:spPr>
          <a:xfrm flipH="1">
            <a:off x="2750004" y="5491101"/>
            <a:ext cx="12538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2E15B19-583F-4C4E-9727-79FBCE4C1A78}"/>
              </a:ext>
            </a:extLst>
          </p:cNvPr>
          <p:cNvSpPr txBox="1"/>
          <p:nvPr/>
        </p:nvSpPr>
        <p:spPr>
          <a:xfrm>
            <a:off x="2688217" y="5849347"/>
            <a:ext cx="2192724"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dirty="0"/>
              <a:t>2000-year old </a:t>
            </a:r>
            <a:r>
              <a:rPr lang="en-GB" i="1" dirty="0"/>
              <a:t> </a:t>
            </a:r>
            <a:r>
              <a:rPr lang="en-GB" dirty="0"/>
              <a:t>obsidian knifes from Maya times</a:t>
            </a:r>
          </a:p>
        </p:txBody>
      </p:sp>
      <p:cxnSp>
        <p:nvCxnSpPr>
          <p:cNvPr id="19" name="Straight Arrow Connector 18">
            <a:extLst>
              <a:ext uri="{FF2B5EF4-FFF2-40B4-BE49-F238E27FC236}">
                <a16:creationId xmlns:a16="http://schemas.microsoft.com/office/drawing/2014/main" id="{2C579A59-B5AF-4D16-A553-80AD639F27B3}"/>
              </a:ext>
            </a:extLst>
          </p:cNvPr>
          <p:cNvCxnSpPr/>
          <p:nvPr/>
        </p:nvCxnSpPr>
        <p:spPr>
          <a:xfrm flipH="1" flipV="1">
            <a:off x="4003831" y="5505020"/>
            <a:ext cx="132071" cy="344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B501031B-7464-4494-87BF-5758775F6280}"/>
              </a:ext>
            </a:extLst>
          </p:cNvPr>
          <p:cNvPicPr>
            <a:picLocks noChangeAspect="1"/>
          </p:cNvPicPr>
          <p:nvPr/>
        </p:nvPicPr>
        <p:blipFill>
          <a:blip r:embed="rId6"/>
          <a:stretch>
            <a:fillRect/>
          </a:stretch>
        </p:blipFill>
        <p:spPr>
          <a:xfrm>
            <a:off x="9747814" y="4625370"/>
            <a:ext cx="2123503" cy="2053055"/>
          </a:xfrm>
          <a:prstGeom prst="rect">
            <a:avLst/>
          </a:prstGeom>
        </p:spPr>
      </p:pic>
      <p:sp>
        <p:nvSpPr>
          <p:cNvPr id="21" name="TextBox 20">
            <a:extLst>
              <a:ext uri="{FF2B5EF4-FFF2-40B4-BE49-F238E27FC236}">
                <a16:creationId xmlns:a16="http://schemas.microsoft.com/office/drawing/2014/main" id="{E878B13F-CD49-4ACF-9C90-F07C263ED028}"/>
              </a:ext>
            </a:extLst>
          </p:cNvPr>
          <p:cNvSpPr txBox="1"/>
          <p:nvPr/>
        </p:nvSpPr>
        <p:spPr>
          <a:xfrm>
            <a:off x="7271280" y="93881"/>
            <a:ext cx="2129237" cy="1200329"/>
          </a:xfrm>
          <a:prstGeom prst="rect">
            <a:avLst/>
          </a:prstGeom>
          <a:noFill/>
        </p:spPr>
        <p:txBody>
          <a:bodyPr wrap="square" rtlCol="0">
            <a:spAutoFit/>
          </a:bodyPr>
          <a:lstStyle/>
          <a:p>
            <a:r>
              <a:rPr lang="en-GB" sz="2400" b="1" dirty="0"/>
              <a:t>Researched by Lily and Darcey T </a:t>
            </a:r>
          </a:p>
        </p:txBody>
      </p:sp>
    </p:spTree>
    <p:extLst>
      <p:ext uri="{BB962C8B-B14F-4D97-AF65-F5344CB8AC3E}">
        <p14:creationId xmlns:p14="http://schemas.microsoft.com/office/powerpoint/2010/main" val="13462553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8CB6C-9B91-459C-BB2E-B38AA9F25E99}"/>
              </a:ext>
            </a:extLst>
          </p:cNvPr>
          <p:cNvSpPr>
            <a:spLocks noGrp="1"/>
          </p:cNvSpPr>
          <p:nvPr>
            <p:ph type="ctrTitle"/>
          </p:nvPr>
        </p:nvSpPr>
        <p:spPr>
          <a:xfrm>
            <a:off x="1275127" y="117445"/>
            <a:ext cx="4060271" cy="2155971"/>
          </a:xfrm>
        </p:spPr>
        <p:txBody>
          <a:bodyPr>
            <a:normAutofit/>
          </a:bodyPr>
          <a:lstStyle/>
          <a:p>
            <a:r>
              <a:rPr lang="en-GB" sz="1800" dirty="0">
                <a:latin typeface="Comic Sans MS" panose="030F0702030302020204" pitchFamily="66" charset="0"/>
              </a:rPr>
              <a:t>                                               </a:t>
            </a:r>
            <a:r>
              <a:rPr lang="en-GB" sz="5400" dirty="0">
                <a:latin typeface="Comic Sans MS" panose="030F0702030302020204" pitchFamily="66" charset="0"/>
              </a:rPr>
              <a:t>Maya Alphabet</a:t>
            </a:r>
          </a:p>
        </p:txBody>
      </p:sp>
      <p:sp>
        <p:nvSpPr>
          <p:cNvPr id="3" name="Subtitle 2">
            <a:extLst>
              <a:ext uri="{FF2B5EF4-FFF2-40B4-BE49-F238E27FC236}">
                <a16:creationId xmlns:a16="http://schemas.microsoft.com/office/drawing/2014/main" id="{03D911C8-75A7-450A-B5CA-AE97336D030C}"/>
              </a:ext>
            </a:extLst>
          </p:cNvPr>
          <p:cNvSpPr>
            <a:spLocks noGrp="1"/>
          </p:cNvSpPr>
          <p:nvPr>
            <p:ph type="subTitle" idx="1"/>
          </p:nvPr>
        </p:nvSpPr>
        <p:spPr>
          <a:xfrm>
            <a:off x="461394" y="2665517"/>
            <a:ext cx="10329333" cy="1707445"/>
          </a:xfrm>
        </p:spPr>
        <p:txBody>
          <a:bodyPr>
            <a:noAutofit/>
          </a:bodyPr>
          <a:lstStyle/>
          <a:p>
            <a:pPr algn="ctr"/>
            <a:r>
              <a:rPr lang="en-GB" sz="2400" dirty="0">
                <a:solidFill>
                  <a:schemeClr val="tx2"/>
                </a:solidFill>
                <a:latin typeface="Arial Black" panose="020B0A04020102020204" pitchFamily="34" charset="0"/>
              </a:rPr>
              <a:t>The Maya alphabet was very complicated as it had over 1100 glyphs. Only 3 of them were for numbers a dot , a line and a shell. They wrote on bark , stone and pottery. They Were made nearly 500 years before their most successful point in time. These symbols were known as hieroglyphs ( for short glyphs ). </a:t>
            </a:r>
            <a:r>
              <a:rPr lang="en-GB" sz="2400" b="1" dirty="0">
                <a:solidFill>
                  <a:schemeClr val="tx2"/>
                </a:solidFill>
                <a:latin typeface="Arial Black" panose="020B0A04020102020204" pitchFamily="34" charset="0"/>
              </a:rPr>
              <a:t>Maya script</a:t>
            </a:r>
            <a:r>
              <a:rPr lang="en-GB" sz="2400" dirty="0">
                <a:solidFill>
                  <a:schemeClr val="tx2"/>
                </a:solidFill>
                <a:latin typeface="Arial Black" panose="020B0A04020102020204" pitchFamily="34" charset="0"/>
              </a:rPr>
              <a:t>, also known as </a:t>
            </a:r>
            <a:r>
              <a:rPr lang="en-GB" sz="2400" b="1" dirty="0">
                <a:solidFill>
                  <a:schemeClr val="tx2"/>
                </a:solidFill>
                <a:latin typeface="Arial Black" panose="020B0A04020102020204" pitchFamily="34" charset="0"/>
              </a:rPr>
              <a:t>Maya glyphs</a:t>
            </a:r>
            <a:r>
              <a:rPr lang="en-GB" sz="2400" dirty="0">
                <a:solidFill>
                  <a:schemeClr val="tx2"/>
                </a:solidFill>
                <a:latin typeface="Arial Black" panose="020B0A04020102020204" pitchFamily="34" charset="0"/>
              </a:rPr>
              <a:t>, was the  writing system  of the Maya of Mesoamerica and is the only  Mesoamerican writing system that has been substantially deciphered. The earliest writing found which are Maya found in the 3</a:t>
            </a:r>
            <a:r>
              <a:rPr lang="en-GB" sz="2400" baseline="30000" dirty="0">
                <a:solidFill>
                  <a:schemeClr val="tx2"/>
                </a:solidFill>
                <a:latin typeface="Arial Black" panose="020B0A04020102020204" pitchFamily="34" charset="0"/>
              </a:rPr>
              <a:t>rd</a:t>
            </a:r>
            <a:r>
              <a:rPr lang="en-GB" sz="2400" dirty="0">
                <a:solidFill>
                  <a:schemeClr val="tx2"/>
                </a:solidFill>
                <a:latin typeface="Arial Black" panose="020B0A04020102020204" pitchFamily="34" charset="0"/>
              </a:rPr>
              <a:t> century. Maya writing was in use throughout Mesoamerica until the  in the Spanish conquest of the Maya 16th and 17th centuries.</a:t>
            </a:r>
          </a:p>
        </p:txBody>
      </p:sp>
      <p:pic>
        <p:nvPicPr>
          <p:cNvPr id="1026" name="Picture 2" descr="Image result for mayan alphabet">
            <a:hlinkClick r:id="rId2"/>
            <a:extLst>
              <a:ext uri="{FF2B5EF4-FFF2-40B4-BE49-F238E27FC236}">
                <a16:creationId xmlns:a16="http://schemas.microsoft.com/office/drawing/2014/main" id="{4DDF51B3-34DE-4855-9595-08E3B6ABC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3901" y="-1"/>
            <a:ext cx="2058099" cy="2744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820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9EEC1C-3118-4724-B711-95E82B5FBEFD}"/>
              </a:ext>
            </a:extLst>
          </p:cNvPr>
          <p:cNvSpPr/>
          <p:nvPr/>
        </p:nvSpPr>
        <p:spPr>
          <a:xfrm>
            <a:off x="3965250" y="2562224"/>
            <a:ext cx="3625721" cy="1015663"/>
          </a:xfrm>
          <a:prstGeom prst="rect">
            <a:avLst/>
          </a:prstGeom>
          <a:noFill/>
        </p:spPr>
        <p:txBody>
          <a:bodyPr wrap="square" lIns="91440" tIns="45720" rIns="91440" bIns="45720">
            <a:spAutoFit/>
          </a:bodyPr>
          <a:lstStyle/>
          <a:p>
            <a:pPr algn="ctr"/>
            <a:r>
              <a:rPr lang="en-GB" sz="6000" b="1" cap="none" spc="0" baseline="-25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Maya </a:t>
            </a:r>
            <a:r>
              <a:rPr lang="en-GB" sz="6000" b="1" cap="none" spc="0" baseline="-25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linkClick r:id="rId2"/>
              </a:rPr>
              <a:t>clothing</a:t>
            </a:r>
            <a:r>
              <a:rPr lang="en-GB" sz="6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p:txBody>
      </p:sp>
      <p:pic>
        <p:nvPicPr>
          <p:cNvPr id="1032" name="Picture 8" descr="Maya Civilization for Kids: Daily Life">
            <a:extLst>
              <a:ext uri="{FF2B5EF4-FFF2-40B4-BE49-F238E27FC236}">
                <a16:creationId xmlns:a16="http://schemas.microsoft.com/office/drawing/2014/main" id="{F22CA680-39B6-4FD1-9E7E-E6537510E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94" y="0"/>
            <a:ext cx="1924050" cy="25622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ress worn by a Mayan woman | Pics4Learning">
            <a:extLst>
              <a:ext uri="{FF2B5EF4-FFF2-40B4-BE49-F238E27FC236}">
                <a16:creationId xmlns:a16="http://schemas.microsoft.com/office/drawing/2014/main" id="{B0EE8628-81BA-48BA-9A80-15DE15D44D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8680" y="-1"/>
            <a:ext cx="2311026" cy="25622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689FE74-8E45-4CED-9A7D-6EAFECB410D4}"/>
              </a:ext>
            </a:extLst>
          </p:cNvPr>
          <p:cNvSpPr txBox="1"/>
          <p:nvPr/>
        </p:nvSpPr>
        <p:spPr>
          <a:xfrm>
            <a:off x="4705142" y="513754"/>
            <a:ext cx="4608979" cy="1200329"/>
          </a:xfrm>
          <a:prstGeom prst="rect">
            <a:avLst/>
          </a:prstGeom>
          <a:noFill/>
        </p:spPr>
        <p:txBody>
          <a:bodyPr wrap="square" rtlCol="0">
            <a:spAutoFit/>
          </a:bodyPr>
          <a:lstStyle/>
          <a:p>
            <a:r>
              <a:rPr lang="en-GB" dirty="0">
                <a:solidFill>
                  <a:srgbClr val="00B0F0"/>
                </a:solidFill>
              </a:rPr>
              <a:t>Maya citizens wore  fancy necklaces and sparkly jewellery and most clothing depended on there Statas and most men and women and men had tattoos after they were married  </a:t>
            </a:r>
          </a:p>
        </p:txBody>
      </p:sp>
      <p:sp>
        <p:nvSpPr>
          <p:cNvPr id="12" name="TextBox 11">
            <a:extLst>
              <a:ext uri="{FF2B5EF4-FFF2-40B4-BE49-F238E27FC236}">
                <a16:creationId xmlns:a16="http://schemas.microsoft.com/office/drawing/2014/main" id="{30994B91-8C69-47CC-9F95-0DAEE29C481F}"/>
              </a:ext>
            </a:extLst>
          </p:cNvPr>
          <p:cNvSpPr txBox="1"/>
          <p:nvPr/>
        </p:nvSpPr>
        <p:spPr>
          <a:xfrm>
            <a:off x="1074319" y="3577887"/>
            <a:ext cx="2224585" cy="2585323"/>
          </a:xfrm>
          <a:prstGeom prst="rect">
            <a:avLst/>
          </a:prstGeom>
          <a:noFill/>
        </p:spPr>
        <p:txBody>
          <a:bodyPr wrap="square" rtlCol="0">
            <a:spAutoFit/>
          </a:bodyPr>
          <a:lstStyle/>
          <a:p>
            <a:r>
              <a:rPr lang="en-GB" dirty="0"/>
              <a:t>Men were long clothing such as a kilt or skirt they carry a weaved bag many men wore colourful cloths like turbans in winter and a poncho/cloak in summer </a:t>
            </a:r>
          </a:p>
        </p:txBody>
      </p:sp>
      <p:sp>
        <p:nvSpPr>
          <p:cNvPr id="13" name="TextBox 12">
            <a:extLst>
              <a:ext uri="{FF2B5EF4-FFF2-40B4-BE49-F238E27FC236}">
                <a16:creationId xmlns:a16="http://schemas.microsoft.com/office/drawing/2014/main" id="{C4CB7F22-CCD0-44A3-AC64-C035B230801F}"/>
              </a:ext>
            </a:extLst>
          </p:cNvPr>
          <p:cNvSpPr txBox="1"/>
          <p:nvPr/>
        </p:nvSpPr>
        <p:spPr>
          <a:xfrm>
            <a:off x="9768680" y="4612943"/>
            <a:ext cx="2104872" cy="1200329"/>
          </a:xfrm>
          <a:prstGeom prst="rect">
            <a:avLst/>
          </a:prstGeom>
          <a:noFill/>
        </p:spPr>
        <p:txBody>
          <a:bodyPr wrap="square" rtlCol="0">
            <a:spAutoFit/>
          </a:bodyPr>
          <a:lstStyle/>
          <a:p>
            <a:r>
              <a:rPr lang="en-GB" dirty="0"/>
              <a:t>Women wore a rap of fabric around them to keep them warm </a:t>
            </a:r>
          </a:p>
        </p:txBody>
      </p:sp>
      <p:sp>
        <p:nvSpPr>
          <p:cNvPr id="14" name="TextBox 13">
            <a:extLst>
              <a:ext uri="{FF2B5EF4-FFF2-40B4-BE49-F238E27FC236}">
                <a16:creationId xmlns:a16="http://schemas.microsoft.com/office/drawing/2014/main" id="{E4DC47C1-7B7E-4250-BAED-C7957F4E0B2C}"/>
              </a:ext>
            </a:extLst>
          </p:cNvPr>
          <p:cNvSpPr txBox="1"/>
          <p:nvPr/>
        </p:nvSpPr>
        <p:spPr>
          <a:xfrm>
            <a:off x="5404513" y="5663821"/>
            <a:ext cx="1771639" cy="369332"/>
          </a:xfrm>
          <a:prstGeom prst="rect">
            <a:avLst/>
          </a:prstGeom>
          <a:noFill/>
        </p:spPr>
        <p:txBody>
          <a:bodyPr wrap="none" rtlCol="0">
            <a:spAutoFit/>
          </a:bodyPr>
          <a:lstStyle/>
          <a:p>
            <a:r>
              <a:rPr lang="en-GB" dirty="0"/>
              <a:t>By Katie and Ava </a:t>
            </a:r>
          </a:p>
        </p:txBody>
      </p:sp>
    </p:spTree>
    <p:extLst>
      <p:ext uri="{BB962C8B-B14F-4D97-AF65-F5344CB8AC3E}">
        <p14:creationId xmlns:p14="http://schemas.microsoft.com/office/powerpoint/2010/main" val="398161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9C251-5B5C-4F43-BE03-CA9AFA43054C}"/>
              </a:ext>
            </a:extLst>
          </p:cNvPr>
          <p:cNvSpPr>
            <a:spLocks noGrp="1"/>
          </p:cNvSpPr>
          <p:nvPr>
            <p:ph type="ctrTitle"/>
          </p:nvPr>
        </p:nvSpPr>
        <p:spPr>
          <a:xfrm>
            <a:off x="0" y="0"/>
            <a:ext cx="4678017" cy="833024"/>
          </a:xfrm>
        </p:spPr>
        <p:txBody>
          <a:bodyPr>
            <a:normAutofit fontScale="90000"/>
          </a:bodyPr>
          <a:lstStyle/>
          <a:p>
            <a:r>
              <a:rPr lang="en-GB" b="1" dirty="0">
                <a:effectLst>
                  <a:outerShdw blurRad="38100" dist="38100" dir="2700000" algn="tl">
                    <a:srgbClr val="000000">
                      <a:alpha val="43137"/>
                    </a:srgbClr>
                  </a:outerShdw>
                </a:effectLst>
                <a:latin typeface="Bodoni MT" panose="02070603080606020203" pitchFamily="18" charset="0"/>
              </a:rPr>
              <a:t>Maya Family </a:t>
            </a:r>
          </a:p>
        </p:txBody>
      </p:sp>
      <p:sp>
        <p:nvSpPr>
          <p:cNvPr id="3" name="Subtitle 2">
            <a:extLst>
              <a:ext uri="{FF2B5EF4-FFF2-40B4-BE49-F238E27FC236}">
                <a16:creationId xmlns:a16="http://schemas.microsoft.com/office/drawing/2014/main" id="{C03C4A0C-AA6F-4BDD-9337-33D893C003C1}"/>
              </a:ext>
            </a:extLst>
          </p:cNvPr>
          <p:cNvSpPr>
            <a:spLocks noGrp="1"/>
          </p:cNvSpPr>
          <p:nvPr>
            <p:ph type="subTitle" idx="1"/>
          </p:nvPr>
        </p:nvSpPr>
        <p:spPr>
          <a:xfrm rot="6916498" flipH="1">
            <a:off x="4627742" y="9674636"/>
            <a:ext cx="667658" cy="109168"/>
          </a:xfrm>
        </p:spPr>
        <p:txBody>
          <a:bodyPr>
            <a:normAutofit fontScale="25000" lnSpcReduction="20000"/>
          </a:bodyPr>
          <a:lstStyle/>
          <a:p>
            <a:endParaRPr lang="en-GB" dirty="0"/>
          </a:p>
        </p:txBody>
      </p:sp>
      <p:sp>
        <p:nvSpPr>
          <p:cNvPr id="8" name="TextBox 7">
            <a:extLst>
              <a:ext uri="{FF2B5EF4-FFF2-40B4-BE49-F238E27FC236}">
                <a16:creationId xmlns:a16="http://schemas.microsoft.com/office/drawing/2014/main" id="{BFFE5308-7BA2-441D-B449-CC9908D2DA54}"/>
              </a:ext>
            </a:extLst>
          </p:cNvPr>
          <p:cNvSpPr txBox="1"/>
          <p:nvPr/>
        </p:nvSpPr>
        <p:spPr>
          <a:xfrm>
            <a:off x="191367" y="1964433"/>
            <a:ext cx="4137352" cy="3108543"/>
          </a:xfrm>
          <a:prstGeom prst="rect">
            <a:avLst/>
          </a:prstGeom>
          <a:noFill/>
        </p:spPr>
        <p:txBody>
          <a:bodyPr wrap="square" rtlCol="0">
            <a:spAutoFit/>
          </a:bodyPr>
          <a:lstStyle/>
          <a:p>
            <a:r>
              <a:rPr lang="en-GB" sz="2800" b="1" dirty="0">
                <a:latin typeface="Bodoni MT" panose="02070603080606020203" pitchFamily="18" charset="0"/>
              </a:rPr>
              <a:t>Maya children</a:t>
            </a:r>
          </a:p>
          <a:p>
            <a:endParaRPr lang="en-GB" sz="2400" dirty="0"/>
          </a:p>
          <a:p>
            <a:r>
              <a:rPr lang="en-GB" b="1" dirty="0"/>
              <a:t>Girls had an arranged marrage. When  a baby Is born they take them to a priest. Moms taught daughter how to do things. </a:t>
            </a:r>
          </a:p>
          <a:p>
            <a:r>
              <a:rPr lang="en-GB" sz="1200" dirty="0"/>
              <a:t>  </a:t>
            </a:r>
          </a:p>
          <a:p>
            <a:endParaRPr lang="en-GB" sz="1200" dirty="0"/>
          </a:p>
          <a:p>
            <a:endParaRPr lang="en-GB" sz="1200" dirty="0"/>
          </a:p>
          <a:p>
            <a:endParaRPr lang="en-GB" sz="1200" dirty="0"/>
          </a:p>
          <a:p>
            <a:endParaRPr lang="en-GB" sz="2400" dirty="0"/>
          </a:p>
        </p:txBody>
      </p:sp>
      <p:sp>
        <p:nvSpPr>
          <p:cNvPr id="9" name="TextBox 8">
            <a:extLst>
              <a:ext uri="{FF2B5EF4-FFF2-40B4-BE49-F238E27FC236}">
                <a16:creationId xmlns:a16="http://schemas.microsoft.com/office/drawing/2014/main" id="{B801C054-94A0-4445-81D9-DCE0619B1C65}"/>
              </a:ext>
            </a:extLst>
          </p:cNvPr>
          <p:cNvSpPr txBox="1"/>
          <p:nvPr/>
        </p:nvSpPr>
        <p:spPr>
          <a:xfrm>
            <a:off x="210457" y="721249"/>
            <a:ext cx="5885543" cy="923330"/>
          </a:xfrm>
          <a:prstGeom prst="rect">
            <a:avLst/>
          </a:prstGeom>
          <a:noFill/>
        </p:spPr>
        <p:txBody>
          <a:bodyPr wrap="square" rtlCol="0">
            <a:spAutoFit/>
          </a:bodyPr>
          <a:lstStyle/>
          <a:p>
            <a:r>
              <a:rPr lang="en-GB" b="1" dirty="0"/>
              <a:t>Maya houses were arranged so that large family groups could live together. Most Maya families lived a very simple life. New year was an important time for everyone.</a:t>
            </a:r>
          </a:p>
        </p:txBody>
      </p:sp>
      <p:sp>
        <p:nvSpPr>
          <p:cNvPr id="6" name="TextBox 5">
            <a:extLst>
              <a:ext uri="{FF2B5EF4-FFF2-40B4-BE49-F238E27FC236}">
                <a16:creationId xmlns:a16="http://schemas.microsoft.com/office/drawing/2014/main" id="{9D2A660F-B415-43B8-82C9-3814AA6EC398}"/>
              </a:ext>
            </a:extLst>
          </p:cNvPr>
          <p:cNvSpPr txBox="1"/>
          <p:nvPr/>
        </p:nvSpPr>
        <p:spPr>
          <a:xfrm>
            <a:off x="8415130" y="82984"/>
            <a:ext cx="3723861" cy="2492990"/>
          </a:xfrm>
          <a:prstGeom prst="rect">
            <a:avLst/>
          </a:prstGeom>
          <a:noFill/>
        </p:spPr>
        <p:txBody>
          <a:bodyPr wrap="square" rtlCol="0">
            <a:spAutoFit/>
          </a:bodyPr>
          <a:lstStyle/>
          <a:p>
            <a:r>
              <a:rPr lang="en-GB" sz="2800" b="1" dirty="0">
                <a:latin typeface="Bodoni MT" panose="02070603080606020203" pitchFamily="18" charset="0"/>
              </a:rPr>
              <a:t>Maya Boys</a:t>
            </a:r>
          </a:p>
          <a:p>
            <a:endParaRPr lang="en-GB" sz="2000" dirty="0"/>
          </a:p>
          <a:p>
            <a:r>
              <a:rPr lang="en-GB" b="1" dirty="0"/>
              <a:t>Most boys spent the day with other boys learning to paint and carve hieroglyphs. At school learnt math &amp; astronomy. Most rich families expected them to take over the running of the city</a:t>
            </a:r>
            <a:r>
              <a:rPr lang="en-GB" sz="1600" dirty="0"/>
              <a:t>.</a:t>
            </a:r>
          </a:p>
        </p:txBody>
      </p:sp>
      <p:pic>
        <p:nvPicPr>
          <p:cNvPr id="7" name="Picture 6">
            <a:hlinkClick r:id="rId2"/>
            <a:extLst>
              <a:ext uri="{FF2B5EF4-FFF2-40B4-BE49-F238E27FC236}">
                <a16:creationId xmlns:a16="http://schemas.microsoft.com/office/drawing/2014/main" id="{3414BD75-F601-4124-95A2-144E65311847}"/>
              </a:ext>
            </a:extLst>
          </p:cNvPr>
          <p:cNvPicPr>
            <a:picLocks noChangeAspect="1"/>
          </p:cNvPicPr>
          <p:nvPr/>
        </p:nvPicPr>
        <p:blipFill>
          <a:blip r:embed="rId3"/>
          <a:stretch>
            <a:fillRect/>
          </a:stretch>
        </p:blipFill>
        <p:spPr>
          <a:xfrm>
            <a:off x="8468139" y="2888257"/>
            <a:ext cx="3475843" cy="2266121"/>
          </a:xfrm>
          <a:prstGeom prst="rect">
            <a:avLst/>
          </a:prstGeom>
        </p:spPr>
      </p:pic>
      <p:pic>
        <p:nvPicPr>
          <p:cNvPr id="10" name="Picture 9">
            <a:extLst>
              <a:ext uri="{FF2B5EF4-FFF2-40B4-BE49-F238E27FC236}">
                <a16:creationId xmlns:a16="http://schemas.microsoft.com/office/drawing/2014/main" id="{AF5CCA35-E8F7-4E9F-BF9D-147D580155DF}"/>
              </a:ext>
            </a:extLst>
          </p:cNvPr>
          <p:cNvPicPr>
            <a:picLocks noChangeAspect="1"/>
          </p:cNvPicPr>
          <p:nvPr/>
        </p:nvPicPr>
        <p:blipFill>
          <a:blip r:embed="rId4"/>
          <a:stretch>
            <a:fillRect/>
          </a:stretch>
        </p:blipFill>
        <p:spPr>
          <a:xfrm>
            <a:off x="5910470" y="172436"/>
            <a:ext cx="2504660" cy="2660664"/>
          </a:xfrm>
          <a:prstGeom prst="rect">
            <a:avLst/>
          </a:prstGeom>
        </p:spPr>
      </p:pic>
      <p:pic>
        <p:nvPicPr>
          <p:cNvPr id="11" name="Picture 10">
            <a:extLst>
              <a:ext uri="{FF2B5EF4-FFF2-40B4-BE49-F238E27FC236}">
                <a16:creationId xmlns:a16="http://schemas.microsoft.com/office/drawing/2014/main" id="{679F8819-D6D9-4D2A-89C4-474D09228563}"/>
              </a:ext>
            </a:extLst>
          </p:cNvPr>
          <p:cNvPicPr>
            <a:picLocks noChangeAspect="1"/>
          </p:cNvPicPr>
          <p:nvPr/>
        </p:nvPicPr>
        <p:blipFill>
          <a:blip r:embed="rId5"/>
          <a:stretch>
            <a:fillRect/>
          </a:stretch>
        </p:blipFill>
        <p:spPr>
          <a:xfrm>
            <a:off x="435369" y="4093722"/>
            <a:ext cx="3060770" cy="2564416"/>
          </a:xfrm>
          <a:prstGeom prst="rect">
            <a:avLst/>
          </a:prstGeom>
        </p:spPr>
      </p:pic>
      <p:sp>
        <p:nvSpPr>
          <p:cNvPr id="18" name="TextBox 17">
            <a:extLst>
              <a:ext uri="{FF2B5EF4-FFF2-40B4-BE49-F238E27FC236}">
                <a16:creationId xmlns:a16="http://schemas.microsoft.com/office/drawing/2014/main" id="{E633DE17-D747-467C-81B4-DABD33A6EB28}"/>
              </a:ext>
            </a:extLst>
          </p:cNvPr>
          <p:cNvSpPr txBox="1"/>
          <p:nvPr/>
        </p:nvSpPr>
        <p:spPr>
          <a:xfrm>
            <a:off x="4013831" y="2918540"/>
            <a:ext cx="4295281" cy="923330"/>
          </a:xfrm>
          <a:prstGeom prst="rect">
            <a:avLst/>
          </a:prstGeom>
          <a:noFill/>
        </p:spPr>
        <p:txBody>
          <a:bodyPr wrap="square" rtlCol="0">
            <a:spAutoFit/>
          </a:bodyPr>
          <a:lstStyle/>
          <a:p>
            <a:r>
              <a:rPr lang="en-GB" b="1" dirty="0"/>
              <a:t>Maya adults were in charge of the house like they are now, well only the men where. Maya had a game called </a:t>
            </a:r>
            <a:r>
              <a:rPr lang="en-GB" b="1" dirty="0" err="1"/>
              <a:t>Pok</a:t>
            </a:r>
            <a:r>
              <a:rPr lang="en-GB" b="1" dirty="0"/>
              <a:t>-a-</a:t>
            </a:r>
            <a:r>
              <a:rPr lang="en-GB" b="1" dirty="0" err="1"/>
              <a:t>tok</a:t>
            </a:r>
            <a:endParaRPr lang="en-GB" b="1" dirty="0"/>
          </a:p>
        </p:txBody>
      </p:sp>
      <p:sp>
        <p:nvSpPr>
          <p:cNvPr id="20" name="TextBox 19">
            <a:extLst>
              <a:ext uri="{FF2B5EF4-FFF2-40B4-BE49-F238E27FC236}">
                <a16:creationId xmlns:a16="http://schemas.microsoft.com/office/drawing/2014/main" id="{3AE4E7E6-ED69-4DB5-AB3B-F73EF367CBED}"/>
              </a:ext>
            </a:extLst>
          </p:cNvPr>
          <p:cNvSpPr txBox="1"/>
          <p:nvPr/>
        </p:nvSpPr>
        <p:spPr>
          <a:xfrm>
            <a:off x="8931965" y="6018380"/>
            <a:ext cx="3260035" cy="646331"/>
          </a:xfrm>
          <a:prstGeom prst="rect">
            <a:avLst/>
          </a:prstGeom>
          <a:noFill/>
        </p:spPr>
        <p:txBody>
          <a:bodyPr wrap="square" rtlCol="0">
            <a:spAutoFit/>
          </a:bodyPr>
          <a:lstStyle/>
          <a:p>
            <a:r>
              <a:rPr lang="en-GB" b="1" dirty="0"/>
              <a:t>Research by Layla and Khadija</a:t>
            </a:r>
          </a:p>
          <a:p>
            <a:r>
              <a:rPr lang="en-GB" dirty="0"/>
              <a:t> </a:t>
            </a:r>
          </a:p>
        </p:txBody>
      </p:sp>
      <p:sp>
        <p:nvSpPr>
          <p:cNvPr id="23" name="TextBox 22">
            <a:extLst>
              <a:ext uri="{FF2B5EF4-FFF2-40B4-BE49-F238E27FC236}">
                <a16:creationId xmlns:a16="http://schemas.microsoft.com/office/drawing/2014/main" id="{3429C068-BFCA-497F-913C-A1F3E6B388AD}"/>
              </a:ext>
            </a:extLst>
          </p:cNvPr>
          <p:cNvSpPr txBox="1"/>
          <p:nvPr/>
        </p:nvSpPr>
        <p:spPr>
          <a:xfrm>
            <a:off x="4052712" y="4170279"/>
            <a:ext cx="4217518" cy="1477328"/>
          </a:xfrm>
          <a:prstGeom prst="rect">
            <a:avLst/>
          </a:prstGeom>
          <a:noFill/>
        </p:spPr>
        <p:txBody>
          <a:bodyPr wrap="square" rtlCol="0">
            <a:spAutoFit/>
          </a:bodyPr>
          <a:lstStyle/>
          <a:p>
            <a:r>
              <a:rPr lang="en-GB" b="1" dirty="0"/>
              <a:t>The men’s duties included farming and hunting ,while the woman weaved and cooked .The children helped there mothers with chores and only went t school if they came from a Noble family.</a:t>
            </a:r>
          </a:p>
        </p:txBody>
      </p:sp>
    </p:spTree>
    <p:extLst>
      <p:ext uri="{BB962C8B-B14F-4D97-AF65-F5344CB8AC3E}">
        <p14:creationId xmlns:p14="http://schemas.microsoft.com/office/powerpoint/2010/main" val="11380187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B7CE9-35F2-4023-B026-0659809AEF79}"/>
              </a:ext>
            </a:extLst>
          </p:cNvPr>
          <p:cNvSpPr>
            <a:spLocks noGrp="1"/>
          </p:cNvSpPr>
          <p:nvPr>
            <p:ph type="ctrTitle"/>
          </p:nvPr>
        </p:nvSpPr>
        <p:spPr>
          <a:xfrm>
            <a:off x="0" y="212036"/>
            <a:ext cx="5751320" cy="1020416"/>
          </a:xfrm>
        </p:spPr>
        <p:txBody>
          <a:bodyPr>
            <a:normAutofit/>
          </a:bodyPr>
          <a:lstStyle/>
          <a:p>
            <a:r>
              <a:rPr lang="en-GB" u="sng" dirty="0">
                <a:solidFill>
                  <a:schemeClr val="accent1">
                    <a:lumMod val="60000"/>
                    <a:lumOff val="40000"/>
                  </a:schemeClr>
                </a:solidFill>
                <a:latin typeface="High Tower Text" panose="02040502050506030303" pitchFamily="18" charset="0"/>
              </a:rPr>
              <a:t>Maya Food</a:t>
            </a:r>
          </a:p>
        </p:txBody>
      </p:sp>
      <p:sp>
        <p:nvSpPr>
          <p:cNvPr id="3" name="Subtitle 2">
            <a:extLst>
              <a:ext uri="{FF2B5EF4-FFF2-40B4-BE49-F238E27FC236}">
                <a16:creationId xmlns:a16="http://schemas.microsoft.com/office/drawing/2014/main" id="{56190311-523E-423A-A677-C8CD84A61EEE}"/>
              </a:ext>
            </a:extLst>
          </p:cNvPr>
          <p:cNvSpPr>
            <a:spLocks noGrp="1"/>
          </p:cNvSpPr>
          <p:nvPr>
            <p:ph type="subTitle" idx="1"/>
          </p:nvPr>
        </p:nvSpPr>
        <p:spPr>
          <a:xfrm>
            <a:off x="132520" y="1451927"/>
            <a:ext cx="7601424" cy="3489884"/>
          </a:xfrm>
        </p:spPr>
        <p:txBody>
          <a:bodyPr>
            <a:normAutofit/>
          </a:bodyPr>
          <a:lstStyle/>
          <a:p>
            <a:r>
              <a:rPr lang="en-GB" sz="1700" dirty="0">
                <a:solidFill>
                  <a:schemeClr val="accent1">
                    <a:lumMod val="50000"/>
                  </a:schemeClr>
                </a:solidFill>
              </a:rPr>
              <a:t>Maya ate simple food. Maize was essential food in there diet. Maize was used in a lot of things such as: porridge, pancakes and tortillas. Along with vegetables like: squash, beans, avocado, tomatoes.</a:t>
            </a:r>
          </a:p>
          <a:p>
            <a:r>
              <a:rPr lang="en-GB" sz="1700" dirty="0">
                <a:solidFill>
                  <a:schemeClr val="accent1">
                    <a:lumMod val="50000"/>
                  </a:schemeClr>
                </a:solidFill>
              </a:rPr>
              <a:t>They ate quino which was a tiny round ivory coloured whole grain. Tomatoes where a very important crop. Squash was used as stew. Coco beans were used for a chocolate drink and they were so valuable they were used as money. Tamals was a popular food; it was a pastry with a choice of your filling such as: cheese, chilli, pork/chicken. For breakfast they ate scrabbled eggs with queso balcno (white cheese). Poc chuc which was a dish of meat with salt, orange juice and vinegar. Also for breakfast they ate a side of black beans and fried plants. For dessert they ate gavai, paypa, avocado, custard or sweetsop and honey.</a:t>
            </a:r>
          </a:p>
          <a:p>
            <a:endParaRPr lang="en-GB" sz="1800" dirty="0"/>
          </a:p>
        </p:txBody>
      </p:sp>
      <p:sp>
        <p:nvSpPr>
          <p:cNvPr id="4" name="TextBox 3">
            <a:extLst>
              <a:ext uri="{FF2B5EF4-FFF2-40B4-BE49-F238E27FC236}">
                <a16:creationId xmlns:a16="http://schemas.microsoft.com/office/drawing/2014/main" id="{810F122B-FDE6-4CFB-B824-E2282181EE54}"/>
              </a:ext>
            </a:extLst>
          </p:cNvPr>
          <p:cNvSpPr txBox="1"/>
          <p:nvPr/>
        </p:nvSpPr>
        <p:spPr>
          <a:xfrm>
            <a:off x="8653669" y="172279"/>
            <a:ext cx="3935896" cy="769441"/>
          </a:xfrm>
          <a:prstGeom prst="rect">
            <a:avLst/>
          </a:prstGeom>
          <a:noFill/>
        </p:spPr>
        <p:txBody>
          <a:bodyPr wrap="square" rtlCol="0">
            <a:spAutoFit/>
          </a:bodyPr>
          <a:lstStyle/>
          <a:p>
            <a:r>
              <a:rPr lang="en-GB" sz="4400" u="sng" dirty="0">
                <a:hlinkClick r:id="rId2"/>
              </a:rPr>
              <a:t>CLICK</a:t>
            </a:r>
            <a:r>
              <a:rPr lang="en-GB" dirty="0"/>
              <a:t> </a:t>
            </a:r>
            <a:r>
              <a:rPr lang="en-GB" sz="4400" u="sng" dirty="0"/>
              <a:t>HERE</a:t>
            </a:r>
            <a:endParaRPr lang="en-GB" u="sng" dirty="0"/>
          </a:p>
        </p:txBody>
      </p:sp>
      <p:sp>
        <p:nvSpPr>
          <p:cNvPr id="5" name="Arrow: Down 4">
            <a:extLst>
              <a:ext uri="{FF2B5EF4-FFF2-40B4-BE49-F238E27FC236}">
                <a16:creationId xmlns:a16="http://schemas.microsoft.com/office/drawing/2014/main" id="{E3E3AC62-2AA0-4BF3-A88A-0AFAF901ACF6}"/>
              </a:ext>
            </a:extLst>
          </p:cNvPr>
          <p:cNvSpPr/>
          <p:nvPr/>
        </p:nvSpPr>
        <p:spPr>
          <a:xfrm flipH="1" flipV="1">
            <a:off x="9700590" y="941720"/>
            <a:ext cx="728870" cy="10204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Untitled">
            <a:extLst>
              <a:ext uri="{FF2B5EF4-FFF2-40B4-BE49-F238E27FC236}">
                <a16:creationId xmlns:a16="http://schemas.microsoft.com/office/drawing/2014/main" id="{214E80F1-33D7-4E24-A59D-F4C3034AF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1181" y="2042732"/>
            <a:ext cx="4148299" cy="31072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3DED6C7-61B3-4845-A6E8-2D84D27C309C}"/>
              </a:ext>
            </a:extLst>
          </p:cNvPr>
          <p:cNvSpPr txBox="1"/>
          <p:nvPr/>
        </p:nvSpPr>
        <p:spPr>
          <a:xfrm>
            <a:off x="7528747" y="5389768"/>
            <a:ext cx="4913166" cy="769441"/>
          </a:xfrm>
          <a:prstGeom prst="rect">
            <a:avLst/>
          </a:prstGeom>
          <a:noFill/>
        </p:spPr>
        <p:txBody>
          <a:bodyPr wrap="square" rtlCol="0">
            <a:spAutoFit/>
          </a:bodyPr>
          <a:lstStyle/>
          <a:p>
            <a:r>
              <a:rPr lang="en-GB" sz="4000" u="sng" dirty="0">
                <a:solidFill>
                  <a:schemeClr val="accent1"/>
                </a:solidFill>
              </a:rPr>
              <a:t>By Ebony and </a:t>
            </a:r>
            <a:r>
              <a:rPr lang="en-GB" sz="4400" u="sng" dirty="0">
                <a:solidFill>
                  <a:schemeClr val="accent1"/>
                </a:solidFill>
              </a:rPr>
              <a:t>G</a:t>
            </a:r>
            <a:r>
              <a:rPr lang="en-GB" sz="4000" u="sng" dirty="0">
                <a:solidFill>
                  <a:schemeClr val="accent1"/>
                </a:solidFill>
              </a:rPr>
              <a:t>race </a:t>
            </a:r>
          </a:p>
        </p:txBody>
      </p:sp>
      <p:pic>
        <p:nvPicPr>
          <p:cNvPr id="1028" name="Picture 4" descr="Maya | People, Language, &amp; Civilization | Britannica">
            <a:extLst>
              <a:ext uri="{FF2B5EF4-FFF2-40B4-BE49-F238E27FC236}">
                <a16:creationId xmlns:a16="http://schemas.microsoft.com/office/drawing/2014/main" id="{38A0CB6D-B6B9-49E0-8A9A-22454CAF0A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0034" b="91262"/>
          <a:stretch/>
        </p:blipFill>
        <p:spPr bwMode="auto">
          <a:xfrm>
            <a:off x="14480274" y="5854083"/>
            <a:ext cx="86464" cy="457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FADB04E-0A4E-4DE8-8BD4-D2EC30B9EF78}"/>
              </a:ext>
            </a:extLst>
          </p:cNvPr>
          <p:cNvPicPr>
            <a:picLocks noChangeAspect="1"/>
          </p:cNvPicPr>
          <p:nvPr/>
        </p:nvPicPr>
        <p:blipFill>
          <a:blip r:embed="rId5"/>
          <a:stretch>
            <a:fillRect/>
          </a:stretch>
        </p:blipFill>
        <p:spPr>
          <a:xfrm>
            <a:off x="3119215" y="4651859"/>
            <a:ext cx="4148299" cy="2012486"/>
          </a:xfrm>
          <a:prstGeom prst="rect">
            <a:avLst/>
          </a:prstGeom>
        </p:spPr>
      </p:pic>
    </p:spTree>
    <p:extLst>
      <p:ext uri="{BB962C8B-B14F-4D97-AF65-F5344CB8AC3E}">
        <p14:creationId xmlns:p14="http://schemas.microsoft.com/office/powerpoint/2010/main" val="190529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A34DE5-9628-4BB2-BEE4-1B59815607B8}"/>
              </a:ext>
            </a:extLst>
          </p:cNvPr>
          <p:cNvPicPr>
            <a:picLocks noChangeAspect="1"/>
          </p:cNvPicPr>
          <p:nvPr/>
        </p:nvPicPr>
        <p:blipFill>
          <a:blip r:embed="rId2"/>
          <a:stretch>
            <a:fillRect/>
          </a:stretch>
        </p:blipFill>
        <p:spPr>
          <a:xfrm>
            <a:off x="205176" y="123473"/>
            <a:ext cx="6204014" cy="1317053"/>
          </a:xfrm>
          <a:prstGeom prst="rect">
            <a:avLst/>
          </a:prstGeom>
        </p:spPr>
      </p:pic>
      <p:pic>
        <p:nvPicPr>
          <p:cNvPr id="3" name="Picture 2">
            <a:extLst>
              <a:ext uri="{FF2B5EF4-FFF2-40B4-BE49-F238E27FC236}">
                <a16:creationId xmlns:a16="http://schemas.microsoft.com/office/drawing/2014/main" id="{3E1D1EEF-B2DF-408E-8322-C7F1BEEB3C9C}"/>
              </a:ext>
            </a:extLst>
          </p:cNvPr>
          <p:cNvPicPr>
            <a:picLocks noChangeAspect="1"/>
          </p:cNvPicPr>
          <p:nvPr/>
        </p:nvPicPr>
        <p:blipFill>
          <a:blip r:embed="rId3"/>
          <a:stretch>
            <a:fillRect/>
          </a:stretch>
        </p:blipFill>
        <p:spPr>
          <a:xfrm>
            <a:off x="205176" y="1638982"/>
            <a:ext cx="6204014" cy="2380496"/>
          </a:xfrm>
          <a:prstGeom prst="rect">
            <a:avLst/>
          </a:prstGeom>
        </p:spPr>
      </p:pic>
      <p:pic>
        <p:nvPicPr>
          <p:cNvPr id="4" name="Picture 3">
            <a:extLst>
              <a:ext uri="{FF2B5EF4-FFF2-40B4-BE49-F238E27FC236}">
                <a16:creationId xmlns:a16="http://schemas.microsoft.com/office/drawing/2014/main" id="{D39C660D-01DF-4C7D-A5C8-FE9655BA054B}"/>
              </a:ext>
            </a:extLst>
          </p:cNvPr>
          <p:cNvPicPr>
            <a:picLocks noChangeAspect="1"/>
          </p:cNvPicPr>
          <p:nvPr/>
        </p:nvPicPr>
        <p:blipFill>
          <a:blip r:embed="rId4"/>
          <a:stretch>
            <a:fillRect/>
          </a:stretch>
        </p:blipFill>
        <p:spPr>
          <a:xfrm>
            <a:off x="7351751" y="590154"/>
            <a:ext cx="4048690" cy="5677692"/>
          </a:xfrm>
          <a:prstGeom prst="rect">
            <a:avLst/>
          </a:prstGeom>
        </p:spPr>
      </p:pic>
      <p:pic>
        <p:nvPicPr>
          <p:cNvPr id="5" name="Picture 4">
            <a:extLst>
              <a:ext uri="{FF2B5EF4-FFF2-40B4-BE49-F238E27FC236}">
                <a16:creationId xmlns:a16="http://schemas.microsoft.com/office/drawing/2014/main" id="{53E37B1D-F599-45E9-AE09-9C2A86B071B6}"/>
              </a:ext>
            </a:extLst>
          </p:cNvPr>
          <p:cNvPicPr>
            <a:picLocks noChangeAspect="1"/>
          </p:cNvPicPr>
          <p:nvPr/>
        </p:nvPicPr>
        <p:blipFill>
          <a:blip r:embed="rId5"/>
          <a:stretch>
            <a:fillRect/>
          </a:stretch>
        </p:blipFill>
        <p:spPr>
          <a:xfrm>
            <a:off x="1863076" y="4217934"/>
            <a:ext cx="4086795" cy="2353003"/>
          </a:xfrm>
          <a:prstGeom prst="rect">
            <a:avLst/>
          </a:prstGeom>
        </p:spPr>
      </p:pic>
    </p:spTree>
    <p:extLst>
      <p:ext uri="{BB962C8B-B14F-4D97-AF65-F5344CB8AC3E}">
        <p14:creationId xmlns:p14="http://schemas.microsoft.com/office/powerpoint/2010/main" val="540273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AA7E56-B8CE-4CC6-B737-48819218C202}"/>
              </a:ext>
            </a:extLst>
          </p:cNvPr>
          <p:cNvPicPr>
            <a:picLocks noChangeAspect="1"/>
          </p:cNvPicPr>
          <p:nvPr/>
        </p:nvPicPr>
        <p:blipFill>
          <a:blip r:embed="rId2"/>
          <a:stretch>
            <a:fillRect/>
          </a:stretch>
        </p:blipFill>
        <p:spPr>
          <a:xfrm>
            <a:off x="0" y="9767"/>
            <a:ext cx="12192000" cy="6898729"/>
          </a:xfrm>
          <a:prstGeom prst="rect">
            <a:avLst/>
          </a:prstGeom>
        </p:spPr>
      </p:pic>
      <p:sp>
        <p:nvSpPr>
          <p:cNvPr id="11" name="TextBox 10">
            <a:extLst>
              <a:ext uri="{FF2B5EF4-FFF2-40B4-BE49-F238E27FC236}">
                <a16:creationId xmlns:a16="http://schemas.microsoft.com/office/drawing/2014/main" id="{81692C74-D95B-4E71-ABAB-E8CD60315B77}"/>
              </a:ext>
            </a:extLst>
          </p:cNvPr>
          <p:cNvSpPr txBox="1"/>
          <p:nvPr/>
        </p:nvSpPr>
        <p:spPr>
          <a:xfrm>
            <a:off x="1897608" y="2001837"/>
            <a:ext cx="7370928" cy="3046988"/>
          </a:xfrm>
          <a:prstGeom prst="rect">
            <a:avLst/>
          </a:prstGeom>
          <a:noFill/>
        </p:spPr>
        <p:txBody>
          <a:bodyPr wrap="square" rtlCol="0">
            <a:spAutoFit/>
          </a:bodyPr>
          <a:lstStyle/>
          <a:p>
            <a:r>
              <a:rPr lang="en-GB" sz="2400" b="1" i="1" dirty="0">
                <a:solidFill>
                  <a:schemeClr val="bg1"/>
                </a:solidFill>
              </a:rPr>
              <a:t>The households were composted of different buildings. There furniture were made from carved out rock and wood. They all had there own bedrooms. There beds were made from wool and grass this made it comfortable. They had workshops and bedrooms. All houses had a : living area, kitchen area and bedrooms. Households could be quit a maze sometimes because it was so big. Homeless people slept on hammocks. </a:t>
            </a:r>
          </a:p>
        </p:txBody>
      </p:sp>
      <p:sp>
        <p:nvSpPr>
          <p:cNvPr id="14" name="Title 13">
            <a:extLst>
              <a:ext uri="{FF2B5EF4-FFF2-40B4-BE49-F238E27FC236}">
                <a16:creationId xmlns:a16="http://schemas.microsoft.com/office/drawing/2014/main" id="{8BE364DB-7BBE-42CC-AA7B-E8563FC468C7}"/>
              </a:ext>
            </a:extLst>
          </p:cNvPr>
          <p:cNvSpPr>
            <a:spLocks noGrp="1"/>
          </p:cNvSpPr>
          <p:nvPr>
            <p:ph type="ctrTitle"/>
          </p:nvPr>
        </p:nvSpPr>
        <p:spPr>
          <a:xfrm>
            <a:off x="1011072" y="-385763"/>
            <a:ext cx="9144000" cy="2387600"/>
          </a:xfrm>
        </p:spPr>
        <p:txBody>
          <a:bodyPr>
            <a:normAutofit/>
          </a:bodyPr>
          <a:lstStyle/>
          <a:p>
            <a:r>
              <a:rPr lang="en-GB" sz="4000" dirty="0">
                <a:solidFill>
                  <a:srgbClr val="00B0F0"/>
                </a:solidFill>
                <a:hlinkClick r:id="rId3">
                  <a:extLst>
                    <a:ext uri="{A12FA001-AC4F-418D-AE19-62706E023703}">
                      <ahyp:hlinkClr xmlns:ahyp="http://schemas.microsoft.com/office/drawing/2018/hyperlinkcolor" val="tx"/>
                    </a:ext>
                  </a:extLst>
                </a:hlinkClick>
              </a:rPr>
              <a:t>By Logan and Darcie-Rose</a:t>
            </a:r>
            <a:endParaRPr lang="en-GB" sz="4000" dirty="0">
              <a:solidFill>
                <a:srgbClr val="00B0F0"/>
              </a:solidFill>
            </a:endParaRPr>
          </a:p>
        </p:txBody>
      </p:sp>
      <p:sp>
        <p:nvSpPr>
          <p:cNvPr id="17" name="TextBox 16">
            <a:extLst>
              <a:ext uri="{FF2B5EF4-FFF2-40B4-BE49-F238E27FC236}">
                <a16:creationId xmlns:a16="http://schemas.microsoft.com/office/drawing/2014/main" id="{BDD115EF-0C34-484A-8F81-7EA71FBDE60B}"/>
              </a:ext>
            </a:extLst>
          </p:cNvPr>
          <p:cNvSpPr txBox="1"/>
          <p:nvPr/>
        </p:nvSpPr>
        <p:spPr>
          <a:xfrm>
            <a:off x="3299791" y="423316"/>
            <a:ext cx="6228521" cy="769441"/>
          </a:xfrm>
          <a:prstGeom prst="rect">
            <a:avLst/>
          </a:prstGeom>
          <a:noFill/>
        </p:spPr>
        <p:txBody>
          <a:bodyPr wrap="square" rtlCol="0">
            <a:spAutoFit/>
          </a:bodyPr>
          <a:lstStyle/>
          <a:p>
            <a:r>
              <a:rPr lang="en-GB" sz="4400" dirty="0">
                <a:solidFill>
                  <a:srgbClr val="00B0F0"/>
                </a:solidFill>
              </a:rPr>
              <a:t>Mayan houses </a:t>
            </a:r>
          </a:p>
        </p:txBody>
      </p:sp>
      <p:pic>
        <p:nvPicPr>
          <p:cNvPr id="18" name="Picture 17">
            <a:extLst>
              <a:ext uri="{FF2B5EF4-FFF2-40B4-BE49-F238E27FC236}">
                <a16:creationId xmlns:a16="http://schemas.microsoft.com/office/drawing/2014/main" id="{680264BA-9AF8-4253-A4BB-FB330E7E17D5}"/>
              </a:ext>
            </a:extLst>
          </p:cNvPr>
          <p:cNvPicPr>
            <a:picLocks noChangeAspect="1"/>
          </p:cNvPicPr>
          <p:nvPr/>
        </p:nvPicPr>
        <p:blipFill>
          <a:blip r:embed="rId4"/>
          <a:stretch>
            <a:fillRect/>
          </a:stretch>
        </p:blipFill>
        <p:spPr>
          <a:xfrm>
            <a:off x="0" y="5533421"/>
            <a:ext cx="1820411" cy="1365308"/>
          </a:xfrm>
          <a:prstGeom prst="rect">
            <a:avLst/>
          </a:prstGeom>
        </p:spPr>
      </p:pic>
      <p:pic>
        <p:nvPicPr>
          <p:cNvPr id="19" name="Picture 18">
            <a:extLst>
              <a:ext uri="{FF2B5EF4-FFF2-40B4-BE49-F238E27FC236}">
                <a16:creationId xmlns:a16="http://schemas.microsoft.com/office/drawing/2014/main" id="{BD50C94D-852B-42ED-9F39-AAB274851D5C}"/>
              </a:ext>
            </a:extLst>
          </p:cNvPr>
          <p:cNvPicPr>
            <a:picLocks noChangeAspect="1"/>
          </p:cNvPicPr>
          <p:nvPr/>
        </p:nvPicPr>
        <p:blipFill>
          <a:blip r:embed="rId5"/>
          <a:stretch>
            <a:fillRect/>
          </a:stretch>
        </p:blipFill>
        <p:spPr>
          <a:xfrm>
            <a:off x="9542872" y="-57037"/>
            <a:ext cx="2649127" cy="2164133"/>
          </a:xfrm>
          <a:prstGeom prst="rect">
            <a:avLst/>
          </a:prstGeom>
        </p:spPr>
      </p:pic>
    </p:spTree>
    <p:extLst>
      <p:ext uri="{BB962C8B-B14F-4D97-AF65-F5344CB8AC3E}">
        <p14:creationId xmlns:p14="http://schemas.microsoft.com/office/powerpoint/2010/main" val="28177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circle(in)">
                                      <p:cBhvr>
                                        <p:cTn id="7" dur="20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down)">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5080E-90AA-45AF-A7D9-D8347E825551}"/>
              </a:ext>
            </a:extLst>
          </p:cNvPr>
          <p:cNvSpPr>
            <a:spLocks noGrp="1"/>
          </p:cNvSpPr>
          <p:nvPr>
            <p:ph type="ctrTitle"/>
          </p:nvPr>
        </p:nvSpPr>
        <p:spPr>
          <a:xfrm>
            <a:off x="2179983" y="3710609"/>
            <a:ext cx="9144000" cy="2387600"/>
          </a:xfrm>
        </p:spPr>
        <p:txBody>
          <a:bodyPr/>
          <a:lstStyle/>
          <a:p>
            <a:r>
              <a:rPr lang="en-GB" dirty="0"/>
              <a:t> </a:t>
            </a:r>
          </a:p>
        </p:txBody>
      </p:sp>
      <p:sp>
        <p:nvSpPr>
          <p:cNvPr id="3" name="Subtitle 2">
            <a:extLst>
              <a:ext uri="{FF2B5EF4-FFF2-40B4-BE49-F238E27FC236}">
                <a16:creationId xmlns:a16="http://schemas.microsoft.com/office/drawing/2014/main" id="{4C7B8DFB-0086-42BD-A6AA-F698FC1C1F47}"/>
              </a:ext>
            </a:extLst>
          </p:cNvPr>
          <p:cNvSpPr>
            <a:spLocks noGrp="1"/>
          </p:cNvSpPr>
          <p:nvPr>
            <p:ph type="subTitle" idx="1"/>
          </p:nvPr>
        </p:nvSpPr>
        <p:spPr>
          <a:xfrm rot="10800000" flipH="1" flipV="1">
            <a:off x="168054" y="76646"/>
            <a:ext cx="8706678" cy="1895061"/>
          </a:xfrm>
        </p:spPr>
        <p:txBody>
          <a:bodyPr>
            <a:normAutofit/>
          </a:bodyPr>
          <a:lstStyle/>
          <a:p>
            <a:r>
              <a:rPr lang="en-GB" sz="4000" u="sng" dirty="0">
                <a:solidFill>
                  <a:schemeClr val="tx1">
                    <a:lumMod val="95000"/>
                  </a:schemeClr>
                </a:solidFill>
                <a:hlinkClick r:id="rId2">
                  <a:extLst>
                    <a:ext uri="{A12FA001-AC4F-418D-AE19-62706E023703}">
                      <ahyp:hlinkClr xmlns:ahyp="http://schemas.microsoft.com/office/drawing/2018/hyperlinkcolor" val="tx"/>
                    </a:ext>
                  </a:extLst>
                </a:hlinkClick>
              </a:rPr>
              <a:t>Maya</a:t>
            </a:r>
            <a:r>
              <a:rPr lang="en-GB" sz="4000" u="sng" dirty="0">
                <a:solidFill>
                  <a:schemeClr val="tx1">
                    <a:lumMod val="95000"/>
                  </a:schemeClr>
                </a:solidFill>
              </a:rPr>
              <a:t> jobs</a:t>
            </a:r>
          </a:p>
        </p:txBody>
      </p:sp>
      <p:pic>
        <p:nvPicPr>
          <p:cNvPr id="5" name="Picture 4">
            <a:extLst>
              <a:ext uri="{FF2B5EF4-FFF2-40B4-BE49-F238E27FC236}">
                <a16:creationId xmlns:a16="http://schemas.microsoft.com/office/drawing/2014/main" id="{0F2183A3-2733-4F1B-9E46-7752B08DA5EF}"/>
              </a:ext>
            </a:extLst>
          </p:cNvPr>
          <p:cNvPicPr>
            <a:picLocks noChangeAspect="1"/>
          </p:cNvPicPr>
          <p:nvPr/>
        </p:nvPicPr>
        <p:blipFill>
          <a:blip r:embed="rId3"/>
          <a:stretch>
            <a:fillRect/>
          </a:stretch>
        </p:blipFill>
        <p:spPr>
          <a:xfrm>
            <a:off x="7706141" y="583576"/>
            <a:ext cx="4122043" cy="4480794"/>
          </a:xfrm>
          <a:prstGeom prst="rect">
            <a:avLst/>
          </a:prstGeom>
        </p:spPr>
      </p:pic>
      <p:sp>
        <p:nvSpPr>
          <p:cNvPr id="8" name="TextBox 7">
            <a:extLst>
              <a:ext uri="{FF2B5EF4-FFF2-40B4-BE49-F238E27FC236}">
                <a16:creationId xmlns:a16="http://schemas.microsoft.com/office/drawing/2014/main" id="{BB24852A-CC1B-4C66-BBB8-B01C640A87DF}"/>
              </a:ext>
            </a:extLst>
          </p:cNvPr>
          <p:cNvSpPr txBox="1"/>
          <p:nvPr/>
        </p:nvSpPr>
        <p:spPr>
          <a:xfrm>
            <a:off x="86979" y="798726"/>
            <a:ext cx="7348951" cy="1754326"/>
          </a:xfrm>
          <a:prstGeom prst="rect">
            <a:avLst/>
          </a:prstGeom>
          <a:noFill/>
        </p:spPr>
        <p:txBody>
          <a:bodyPr wrap="square" rtlCol="0">
            <a:spAutoFit/>
          </a:bodyPr>
          <a:lstStyle/>
          <a:p>
            <a:r>
              <a:rPr lang="en-GB" dirty="0">
                <a:solidFill>
                  <a:srgbClr val="7030A0"/>
                </a:solidFill>
              </a:rPr>
              <a:t>Most of ancient Maya were farmers. They were very good at farming. The surplus was stored in warehouses in each city-state to be used for trade and to feed people in city-states who needed it. The women in the farms helped in the field at planting and harvest time. Maya commoners worked as a farmer. The farmers of Maya did not have metal tools or beasts of burden to  help them farm. </a:t>
            </a:r>
          </a:p>
        </p:txBody>
      </p:sp>
      <p:sp>
        <p:nvSpPr>
          <p:cNvPr id="9" name="TextBox 8">
            <a:extLst>
              <a:ext uri="{FF2B5EF4-FFF2-40B4-BE49-F238E27FC236}">
                <a16:creationId xmlns:a16="http://schemas.microsoft.com/office/drawing/2014/main" id="{6BDD7844-8183-4638-BC6B-4A48E4CCE75E}"/>
              </a:ext>
            </a:extLst>
          </p:cNvPr>
          <p:cNvSpPr txBox="1"/>
          <p:nvPr/>
        </p:nvSpPr>
        <p:spPr>
          <a:xfrm>
            <a:off x="86979" y="2873084"/>
            <a:ext cx="7505057" cy="2031325"/>
          </a:xfrm>
          <a:prstGeom prst="rect">
            <a:avLst/>
          </a:prstGeom>
          <a:noFill/>
        </p:spPr>
        <p:txBody>
          <a:bodyPr wrap="square" rtlCol="0">
            <a:spAutoFit/>
          </a:bodyPr>
          <a:lstStyle/>
          <a:p>
            <a:r>
              <a:rPr lang="en-GB" dirty="0">
                <a:solidFill>
                  <a:srgbClr val="7030A0"/>
                </a:solidFill>
              </a:rPr>
              <a:t>They used simple stone tools and did the work by hand. In Maya communities near the coast, fish were caught using hook and line or nets. In land, drugs were added to streaky making the fish sleepy fish easier to catch. Turkeys were farmed for their meat and deer were hunted in the areas of forest that remained. Maya farmers also kept bees for honey. Maya farmers worked together to make sure the people had enough to eat.</a:t>
            </a:r>
          </a:p>
        </p:txBody>
      </p:sp>
      <p:pic>
        <p:nvPicPr>
          <p:cNvPr id="4" name="Picture 3">
            <a:extLst>
              <a:ext uri="{FF2B5EF4-FFF2-40B4-BE49-F238E27FC236}">
                <a16:creationId xmlns:a16="http://schemas.microsoft.com/office/drawing/2014/main" id="{8D2DDBDF-6085-4797-8BAB-94117D6BAFF7}"/>
              </a:ext>
            </a:extLst>
          </p:cNvPr>
          <p:cNvPicPr>
            <a:picLocks noChangeAspect="1"/>
          </p:cNvPicPr>
          <p:nvPr/>
        </p:nvPicPr>
        <p:blipFill>
          <a:blip r:embed="rId4"/>
          <a:stretch>
            <a:fillRect/>
          </a:stretch>
        </p:blipFill>
        <p:spPr>
          <a:xfrm>
            <a:off x="168054" y="4990679"/>
            <a:ext cx="2625480" cy="1817152"/>
          </a:xfrm>
          <a:prstGeom prst="rect">
            <a:avLst/>
          </a:prstGeom>
        </p:spPr>
      </p:pic>
      <p:pic>
        <p:nvPicPr>
          <p:cNvPr id="6" name="Picture 5">
            <a:extLst>
              <a:ext uri="{FF2B5EF4-FFF2-40B4-BE49-F238E27FC236}">
                <a16:creationId xmlns:a16="http://schemas.microsoft.com/office/drawing/2014/main" id="{7228DAE7-379E-47E3-A763-CC15CA26DD12}"/>
              </a:ext>
            </a:extLst>
          </p:cNvPr>
          <p:cNvPicPr>
            <a:picLocks noChangeAspect="1"/>
          </p:cNvPicPr>
          <p:nvPr/>
        </p:nvPicPr>
        <p:blipFill>
          <a:blip r:embed="rId5"/>
          <a:stretch>
            <a:fillRect/>
          </a:stretch>
        </p:blipFill>
        <p:spPr>
          <a:xfrm>
            <a:off x="3481816" y="4970810"/>
            <a:ext cx="3187534" cy="1817223"/>
          </a:xfrm>
          <a:prstGeom prst="rect">
            <a:avLst/>
          </a:prstGeom>
        </p:spPr>
      </p:pic>
    </p:spTree>
    <p:extLst>
      <p:ext uri="{BB962C8B-B14F-4D97-AF65-F5344CB8AC3E}">
        <p14:creationId xmlns:p14="http://schemas.microsoft.com/office/powerpoint/2010/main" val="2377500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down)">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80">
                                          <p:stCondLst>
                                            <p:cond delay="0"/>
                                          </p:stCondLst>
                                        </p:cTn>
                                        <p:tgtEl>
                                          <p:spTgt spid="5"/>
                                        </p:tgtEl>
                                      </p:cBhvr>
                                    </p:animEffect>
                                    <p:anim calcmode="lin" valueType="num">
                                      <p:cBhvr>
                                        <p:cTn id="2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8" dur="26">
                                          <p:stCondLst>
                                            <p:cond delay="650"/>
                                          </p:stCondLst>
                                        </p:cTn>
                                        <p:tgtEl>
                                          <p:spTgt spid="5"/>
                                        </p:tgtEl>
                                      </p:cBhvr>
                                      <p:to x="100000" y="60000"/>
                                    </p:animScale>
                                    <p:animScale>
                                      <p:cBhvr>
                                        <p:cTn id="29" dur="166" decel="50000">
                                          <p:stCondLst>
                                            <p:cond delay="676"/>
                                          </p:stCondLst>
                                        </p:cTn>
                                        <p:tgtEl>
                                          <p:spTgt spid="5"/>
                                        </p:tgtEl>
                                      </p:cBhvr>
                                      <p:to x="100000" y="100000"/>
                                    </p:animScale>
                                    <p:animScale>
                                      <p:cBhvr>
                                        <p:cTn id="30" dur="26">
                                          <p:stCondLst>
                                            <p:cond delay="1312"/>
                                          </p:stCondLst>
                                        </p:cTn>
                                        <p:tgtEl>
                                          <p:spTgt spid="5"/>
                                        </p:tgtEl>
                                      </p:cBhvr>
                                      <p:to x="100000" y="80000"/>
                                    </p:animScale>
                                    <p:animScale>
                                      <p:cBhvr>
                                        <p:cTn id="31" dur="166" decel="50000">
                                          <p:stCondLst>
                                            <p:cond delay="1338"/>
                                          </p:stCondLst>
                                        </p:cTn>
                                        <p:tgtEl>
                                          <p:spTgt spid="5"/>
                                        </p:tgtEl>
                                      </p:cBhvr>
                                      <p:to x="100000" y="100000"/>
                                    </p:animScale>
                                    <p:animScale>
                                      <p:cBhvr>
                                        <p:cTn id="32" dur="26">
                                          <p:stCondLst>
                                            <p:cond delay="1642"/>
                                          </p:stCondLst>
                                        </p:cTn>
                                        <p:tgtEl>
                                          <p:spTgt spid="5"/>
                                        </p:tgtEl>
                                      </p:cBhvr>
                                      <p:to x="100000" y="90000"/>
                                    </p:animScale>
                                    <p:animScale>
                                      <p:cBhvr>
                                        <p:cTn id="33" dur="166" decel="50000">
                                          <p:stCondLst>
                                            <p:cond delay="1668"/>
                                          </p:stCondLst>
                                        </p:cTn>
                                        <p:tgtEl>
                                          <p:spTgt spid="5"/>
                                        </p:tgtEl>
                                      </p:cBhvr>
                                      <p:to x="100000" y="100000"/>
                                    </p:animScale>
                                    <p:animScale>
                                      <p:cBhvr>
                                        <p:cTn id="34" dur="26">
                                          <p:stCondLst>
                                            <p:cond delay="1808"/>
                                          </p:stCondLst>
                                        </p:cTn>
                                        <p:tgtEl>
                                          <p:spTgt spid="5"/>
                                        </p:tgtEl>
                                      </p:cBhvr>
                                      <p:to x="100000" y="95000"/>
                                    </p:animScale>
                                    <p:animScale>
                                      <p:cBhvr>
                                        <p:cTn id="35" dur="166" decel="50000">
                                          <p:stCondLst>
                                            <p:cond delay="1834"/>
                                          </p:stCondLst>
                                        </p:cTn>
                                        <p:tgtEl>
                                          <p:spTgt spid="5"/>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randombar(horizontal)">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Xcaret - Pok-ta-Pok - Mayan ball game - YouTube">
            <a:extLst>
              <a:ext uri="{FF2B5EF4-FFF2-40B4-BE49-F238E27FC236}">
                <a16:creationId xmlns:a16="http://schemas.microsoft.com/office/drawing/2014/main" id="{29902C64-54CE-49E3-A6A8-852E26B3FB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8" y="0"/>
            <a:ext cx="12211048" cy="73861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9360B59-B923-41D6-8D14-E3EB90EF96FF}"/>
              </a:ext>
            </a:extLst>
          </p:cNvPr>
          <p:cNvSpPr>
            <a:spLocks noGrp="1"/>
          </p:cNvSpPr>
          <p:nvPr>
            <p:ph type="ctrTitle"/>
          </p:nvPr>
        </p:nvSpPr>
        <p:spPr>
          <a:xfrm>
            <a:off x="440542" y="616527"/>
            <a:ext cx="10800706" cy="862712"/>
          </a:xfrm>
        </p:spPr>
        <p:txBody>
          <a:bodyPr>
            <a:normAutofit fontScale="90000"/>
          </a:bodyPr>
          <a:lstStyle/>
          <a:p>
            <a:r>
              <a:rPr lang="en-GB" dirty="0">
                <a:highlight>
                  <a:srgbClr val="FFFF00"/>
                </a:highlight>
                <a:hlinkClick r:id="rId3"/>
              </a:rPr>
              <a:t>Maya</a:t>
            </a:r>
            <a:r>
              <a:rPr lang="en-GB" dirty="0">
                <a:highlight>
                  <a:srgbClr val="FFFF00"/>
                </a:highlight>
              </a:rPr>
              <a:t> </a:t>
            </a:r>
            <a:r>
              <a:rPr lang="en-GB" dirty="0" err="1">
                <a:solidFill>
                  <a:srgbClr val="FFC000"/>
                </a:solidFill>
                <a:highlight>
                  <a:srgbClr val="FFFF00"/>
                </a:highlight>
              </a:rPr>
              <a:t>POk</a:t>
            </a:r>
            <a:r>
              <a:rPr lang="en-GB" dirty="0">
                <a:solidFill>
                  <a:srgbClr val="FFC000"/>
                </a:solidFill>
                <a:highlight>
                  <a:srgbClr val="FFFF00"/>
                </a:highlight>
              </a:rPr>
              <a:t> a </a:t>
            </a:r>
            <a:r>
              <a:rPr lang="en-GB" dirty="0" err="1">
                <a:solidFill>
                  <a:srgbClr val="FFC000"/>
                </a:solidFill>
                <a:highlight>
                  <a:srgbClr val="FFFF00"/>
                </a:highlight>
              </a:rPr>
              <a:t>tok</a:t>
            </a:r>
            <a:r>
              <a:rPr lang="en-GB" dirty="0">
                <a:solidFill>
                  <a:srgbClr val="FFC000"/>
                </a:solidFill>
                <a:highlight>
                  <a:srgbClr val="FFFF00"/>
                </a:highlight>
              </a:rPr>
              <a:t>  </a:t>
            </a:r>
          </a:p>
        </p:txBody>
      </p:sp>
      <p:sp>
        <p:nvSpPr>
          <p:cNvPr id="3" name="Subtitle 2">
            <a:extLst>
              <a:ext uri="{FF2B5EF4-FFF2-40B4-BE49-F238E27FC236}">
                <a16:creationId xmlns:a16="http://schemas.microsoft.com/office/drawing/2014/main" id="{176C9157-5116-45CF-BDF8-C47474861396}"/>
              </a:ext>
            </a:extLst>
          </p:cNvPr>
          <p:cNvSpPr>
            <a:spLocks noGrp="1"/>
          </p:cNvSpPr>
          <p:nvPr>
            <p:ph type="subTitle" idx="1"/>
          </p:nvPr>
        </p:nvSpPr>
        <p:spPr>
          <a:xfrm>
            <a:off x="255985" y="1644129"/>
            <a:ext cx="7527133" cy="4629419"/>
          </a:xfrm>
          <a:noFill/>
          <a:ln>
            <a:noFill/>
          </a:ln>
        </p:spPr>
        <p:style>
          <a:lnRef idx="2">
            <a:schemeClr val="accent1"/>
          </a:lnRef>
          <a:fillRef idx="1">
            <a:schemeClr val="lt1"/>
          </a:fillRef>
          <a:effectRef idx="0">
            <a:schemeClr val="accent1"/>
          </a:effectRef>
          <a:fontRef idx="minor">
            <a:schemeClr val="dk1"/>
          </a:fontRef>
        </p:style>
        <p:txBody>
          <a:bodyPr/>
          <a:lstStyle/>
          <a:p>
            <a:pPr algn="l"/>
            <a:r>
              <a:rPr lang="en-GB" dirty="0">
                <a:solidFill>
                  <a:srgbClr val="00B0F0"/>
                </a:solidFill>
              </a:rPr>
              <a:t>Did you know that if your team loses the captain might  be sacrificed. It was not for enjoyment it was mostly for the gods. The many reasons to keep gods happy. It was this game instead of going to war. It was played with a rugby ball. The am of the game is to get it in the hope with out your hands or your feet  only your:elboys,neas and arms. You play in a stone court and usually play in front of people.  There is 1 stadium in every city. The court had a hoop on the end and you had to get the ball though the hoop. Some games were played by captives.   </a:t>
            </a:r>
          </a:p>
        </p:txBody>
      </p:sp>
    </p:spTree>
    <p:extLst>
      <p:ext uri="{BB962C8B-B14F-4D97-AF65-F5344CB8AC3E}">
        <p14:creationId xmlns:p14="http://schemas.microsoft.com/office/powerpoint/2010/main" val="78525527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lachtli | Mesoamerican sporting field | Britannica">
            <a:extLst>
              <a:ext uri="{FF2B5EF4-FFF2-40B4-BE49-F238E27FC236}">
                <a16:creationId xmlns:a16="http://schemas.microsoft.com/office/drawing/2014/main" id="{6E3DF1EC-2F5B-4D75-BE49-5A9B4E353C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5171"/>
            <a:ext cx="12192000" cy="74483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C4991E-DA0C-4EFA-B02B-D1CC3421D342}"/>
              </a:ext>
            </a:extLst>
          </p:cNvPr>
          <p:cNvSpPr>
            <a:spLocks noGrp="1"/>
          </p:cNvSpPr>
          <p:nvPr>
            <p:ph type="title"/>
          </p:nvPr>
        </p:nvSpPr>
        <p:spPr>
          <a:xfrm>
            <a:off x="0" y="64316"/>
            <a:ext cx="8596668" cy="1320800"/>
          </a:xfrm>
        </p:spPr>
        <p:txBody>
          <a:bodyPr/>
          <a:lstStyle/>
          <a:p>
            <a:r>
              <a:rPr lang="en-GB" dirty="0">
                <a:solidFill>
                  <a:srgbClr val="00B0F0"/>
                </a:solidFill>
              </a:rPr>
              <a:t>HOW TO PLAY MAYA POK A TOK </a:t>
            </a:r>
          </a:p>
        </p:txBody>
      </p:sp>
      <p:sp>
        <p:nvSpPr>
          <p:cNvPr id="5" name="Content Placeholder 4">
            <a:extLst>
              <a:ext uri="{FF2B5EF4-FFF2-40B4-BE49-F238E27FC236}">
                <a16:creationId xmlns:a16="http://schemas.microsoft.com/office/drawing/2014/main" id="{1FCFC36C-698B-4D32-8D64-CAE6A3FD55E4}"/>
              </a:ext>
            </a:extLst>
          </p:cNvPr>
          <p:cNvSpPr>
            <a:spLocks noGrp="1"/>
          </p:cNvSpPr>
          <p:nvPr>
            <p:ph idx="1"/>
          </p:nvPr>
        </p:nvSpPr>
        <p:spPr>
          <a:xfrm>
            <a:off x="425664" y="1043497"/>
            <a:ext cx="8596668" cy="3880773"/>
          </a:xfrm>
        </p:spPr>
        <p:txBody>
          <a:bodyPr/>
          <a:lstStyle/>
          <a:p>
            <a:r>
              <a:rPr lang="en-GB" dirty="0">
                <a:solidFill>
                  <a:srgbClr val="00B0F0"/>
                </a:solidFill>
              </a:rPr>
              <a:t>You play </a:t>
            </a:r>
            <a:r>
              <a:rPr lang="en-GB" dirty="0" err="1">
                <a:solidFill>
                  <a:srgbClr val="00B0F0"/>
                </a:solidFill>
              </a:rPr>
              <a:t>pok</a:t>
            </a:r>
            <a:r>
              <a:rPr lang="en-GB" dirty="0">
                <a:solidFill>
                  <a:srgbClr val="00B0F0"/>
                </a:solidFill>
              </a:rPr>
              <a:t> a </a:t>
            </a:r>
            <a:r>
              <a:rPr lang="en-GB" dirty="0" err="1">
                <a:solidFill>
                  <a:srgbClr val="00B0F0"/>
                </a:solidFill>
              </a:rPr>
              <a:t>tok</a:t>
            </a:r>
            <a:r>
              <a:rPr lang="en-GB" dirty="0">
                <a:solidFill>
                  <a:srgbClr val="00B0F0"/>
                </a:solidFill>
              </a:rPr>
              <a:t> with a rugby ball and you can only use: elbows, hips, knees and body. You play by getting a ball in a hop but not with feet or hands.</a:t>
            </a:r>
          </a:p>
        </p:txBody>
      </p:sp>
    </p:spTree>
    <p:extLst>
      <p:ext uri="{BB962C8B-B14F-4D97-AF65-F5344CB8AC3E}">
        <p14:creationId xmlns:p14="http://schemas.microsoft.com/office/powerpoint/2010/main" val="1224740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DC1F-5CD1-4D5E-BB96-1F38BCFF8880}"/>
              </a:ext>
            </a:extLst>
          </p:cNvPr>
          <p:cNvSpPr>
            <a:spLocks noGrp="1"/>
          </p:cNvSpPr>
          <p:nvPr>
            <p:ph type="title"/>
          </p:nvPr>
        </p:nvSpPr>
        <p:spPr>
          <a:xfrm>
            <a:off x="-1012494" y="45190"/>
            <a:ext cx="9561443" cy="2200023"/>
          </a:xfrm>
        </p:spPr>
        <p:txBody>
          <a:bodyPr/>
          <a:lstStyle/>
          <a:p>
            <a:r>
              <a:rPr lang="en-GB" dirty="0"/>
              <a:t>                          Maya </a:t>
            </a:r>
            <a:r>
              <a:rPr lang="en-GB" dirty="0">
                <a:hlinkClick r:id="rId2"/>
              </a:rPr>
              <a:t>slavery</a:t>
            </a:r>
            <a:br>
              <a:rPr lang="en-GB" dirty="0"/>
            </a:br>
            <a:r>
              <a:rPr lang="en-GB" dirty="0"/>
              <a:t>                            </a:t>
            </a:r>
            <a:r>
              <a:rPr lang="en-GB" sz="2400" dirty="0"/>
              <a:t>by </a:t>
            </a:r>
            <a:r>
              <a:rPr lang="en-GB" sz="2400" dirty="0" err="1"/>
              <a:t>Izzi</a:t>
            </a:r>
            <a:r>
              <a:rPr lang="en-GB" sz="2400" dirty="0"/>
              <a:t> and Darcey L </a:t>
            </a:r>
            <a:endParaRPr lang="en-GB" sz="2400"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408CB091-444B-4BB4-89A3-0FC76C574269}"/>
              </a:ext>
            </a:extLst>
          </p:cNvPr>
          <p:cNvSpPr>
            <a:spLocks noGrp="1"/>
          </p:cNvSpPr>
          <p:nvPr>
            <p:ph idx="1"/>
          </p:nvPr>
        </p:nvSpPr>
        <p:spPr>
          <a:xfrm>
            <a:off x="1871003" y="1713014"/>
            <a:ext cx="8370277" cy="5039200"/>
          </a:xfrm>
        </p:spPr>
        <p:txBody>
          <a:bodyPr>
            <a:normAutofit/>
          </a:bodyPr>
          <a:lstStyle/>
          <a:p>
            <a:pPr marL="0" indent="0" algn="ctr">
              <a:buNone/>
            </a:pPr>
            <a:endParaRPr lang="en-GB" dirty="0"/>
          </a:p>
          <a:p>
            <a:pPr marL="0" indent="0" algn="ctr">
              <a:buNone/>
            </a:pPr>
            <a:r>
              <a:rPr lang="en-GB" dirty="0"/>
              <a:t>Slaves were the lowest level. Slaves could be orphans, or captured People, or Punished people. There only function in society was to do all of the manual labour which means that all temples were made by slaves. In addition they were also the most frequently used for human sacrifice rituals. </a:t>
            </a:r>
          </a:p>
          <a:p>
            <a:pPr marL="0" indent="0" algn="ctr">
              <a:buNone/>
            </a:pPr>
            <a:endParaRPr lang="en-GB" dirty="0"/>
          </a:p>
          <a:p>
            <a:pPr marL="0" indent="0" algn="ctr">
              <a:buNone/>
            </a:pPr>
            <a:endParaRPr lang="en-GB" dirty="0"/>
          </a:p>
          <a:p>
            <a:pPr marL="0" indent="0" algn="ctr">
              <a:buNone/>
            </a:pPr>
            <a:r>
              <a:rPr lang="en-GB" dirty="0"/>
              <a:t>Did you know slaves were not </a:t>
            </a:r>
          </a:p>
          <a:p>
            <a:pPr marL="0" indent="0" algn="ctr">
              <a:buNone/>
            </a:pPr>
            <a:r>
              <a:rPr lang="en-GB" dirty="0"/>
              <a:t>treated poorly. In general</a:t>
            </a:r>
          </a:p>
          <a:p>
            <a:pPr marL="0" indent="0" algn="ctr">
              <a:buNone/>
            </a:pPr>
            <a:r>
              <a:rPr lang="en-GB" dirty="0"/>
              <a:t>they were way more comfortable than a </a:t>
            </a:r>
          </a:p>
          <a:p>
            <a:pPr marL="0" indent="0" algn="ctr">
              <a:buNone/>
            </a:pPr>
            <a:r>
              <a:rPr lang="en-GB" dirty="0"/>
              <a:t>farm family. They still had no</a:t>
            </a:r>
          </a:p>
          <a:p>
            <a:pPr marL="0" indent="0" algn="ctr">
              <a:buNone/>
            </a:pPr>
            <a:r>
              <a:rPr lang="en-GB" dirty="0"/>
              <a:t>rights or privileges.</a:t>
            </a:r>
          </a:p>
        </p:txBody>
      </p:sp>
      <p:pic>
        <p:nvPicPr>
          <p:cNvPr id="5" name="Picture 4">
            <a:extLst>
              <a:ext uri="{FF2B5EF4-FFF2-40B4-BE49-F238E27FC236}">
                <a16:creationId xmlns:a16="http://schemas.microsoft.com/office/drawing/2014/main" id="{8A080E7D-CF08-47CF-B492-23F42119DA5B}"/>
              </a:ext>
            </a:extLst>
          </p:cNvPr>
          <p:cNvPicPr>
            <a:picLocks noChangeAspect="1"/>
          </p:cNvPicPr>
          <p:nvPr/>
        </p:nvPicPr>
        <p:blipFill>
          <a:blip r:embed="rId3"/>
          <a:stretch>
            <a:fillRect/>
          </a:stretch>
        </p:blipFill>
        <p:spPr>
          <a:xfrm>
            <a:off x="9883386" y="-24575"/>
            <a:ext cx="2399885" cy="1539167"/>
          </a:xfrm>
          <a:prstGeom prst="rect">
            <a:avLst/>
          </a:prstGeom>
        </p:spPr>
      </p:pic>
      <p:pic>
        <p:nvPicPr>
          <p:cNvPr id="4" name="Picture 3">
            <a:extLst>
              <a:ext uri="{FF2B5EF4-FFF2-40B4-BE49-F238E27FC236}">
                <a16:creationId xmlns:a16="http://schemas.microsoft.com/office/drawing/2014/main" id="{78141622-0D34-4862-AA99-8E11D324B9F6}"/>
              </a:ext>
            </a:extLst>
          </p:cNvPr>
          <p:cNvPicPr>
            <a:picLocks noChangeAspect="1"/>
          </p:cNvPicPr>
          <p:nvPr/>
        </p:nvPicPr>
        <p:blipFill>
          <a:blip r:embed="rId4"/>
          <a:stretch>
            <a:fillRect/>
          </a:stretch>
        </p:blipFill>
        <p:spPr>
          <a:xfrm>
            <a:off x="0" y="-24575"/>
            <a:ext cx="3067878" cy="1411224"/>
          </a:xfrm>
          <a:prstGeom prst="rect">
            <a:avLst/>
          </a:prstGeom>
        </p:spPr>
      </p:pic>
      <p:pic>
        <p:nvPicPr>
          <p:cNvPr id="6" name="Picture 5">
            <a:extLst>
              <a:ext uri="{FF2B5EF4-FFF2-40B4-BE49-F238E27FC236}">
                <a16:creationId xmlns:a16="http://schemas.microsoft.com/office/drawing/2014/main" id="{FA3694DF-C0BF-4566-82E6-6756406C044F}"/>
              </a:ext>
            </a:extLst>
          </p:cNvPr>
          <p:cNvPicPr>
            <a:picLocks noChangeAspect="1"/>
          </p:cNvPicPr>
          <p:nvPr/>
        </p:nvPicPr>
        <p:blipFill>
          <a:blip r:embed="rId4"/>
          <a:stretch>
            <a:fillRect/>
          </a:stretch>
        </p:blipFill>
        <p:spPr>
          <a:xfrm>
            <a:off x="0" y="-24575"/>
            <a:ext cx="3067878" cy="1411224"/>
          </a:xfrm>
          <a:prstGeom prst="rect">
            <a:avLst/>
          </a:prstGeom>
        </p:spPr>
      </p:pic>
      <p:pic>
        <p:nvPicPr>
          <p:cNvPr id="7" name="Picture 6">
            <a:extLst>
              <a:ext uri="{FF2B5EF4-FFF2-40B4-BE49-F238E27FC236}">
                <a16:creationId xmlns:a16="http://schemas.microsoft.com/office/drawing/2014/main" id="{30AB0F30-098C-4BAD-8E09-056402D484CC}"/>
              </a:ext>
            </a:extLst>
          </p:cNvPr>
          <p:cNvPicPr>
            <a:picLocks noChangeAspect="1"/>
          </p:cNvPicPr>
          <p:nvPr/>
        </p:nvPicPr>
        <p:blipFill>
          <a:blip r:embed="rId5"/>
          <a:stretch>
            <a:fillRect/>
          </a:stretch>
        </p:blipFill>
        <p:spPr>
          <a:xfrm>
            <a:off x="-1" y="5039201"/>
            <a:ext cx="2895599" cy="1818798"/>
          </a:xfrm>
          <a:prstGeom prst="rect">
            <a:avLst/>
          </a:prstGeom>
        </p:spPr>
        <p:style>
          <a:lnRef idx="2">
            <a:schemeClr val="dk1"/>
          </a:lnRef>
          <a:fillRef idx="1">
            <a:schemeClr val="lt1"/>
          </a:fillRef>
          <a:effectRef idx="0">
            <a:schemeClr val="dk1"/>
          </a:effectRef>
          <a:fontRef idx="minor">
            <a:schemeClr val="dk1"/>
          </a:fontRef>
        </p:style>
      </p:pic>
      <p:pic>
        <p:nvPicPr>
          <p:cNvPr id="8" name="Picture 7">
            <a:extLst>
              <a:ext uri="{FF2B5EF4-FFF2-40B4-BE49-F238E27FC236}">
                <a16:creationId xmlns:a16="http://schemas.microsoft.com/office/drawing/2014/main" id="{FAA3D1DB-E3BF-4854-8ECD-81B05C14B5ED}"/>
              </a:ext>
            </a:extLst>
          </p:cNvPr>
          <p:cNvPicPr>
            <a:picLocks noChangeAspect="1"/>
          </p:cNvPicPr>
          <p:nvPr/>
        </p:nvPicPr>
        <p:blipFill>
          <a:blip r:embed="rId6"/>
          <a:stretch>
            <a:fillRect/>
          </a:stretch>
        </p:blipFill>
        <p:spPr>
          <a:xfrm>
            <a:off x="9738102" y="5039200"/>
            <a:ext cx="2507909" cy="1818799"/>
          </a:xfrm>
          <a:prstGeom prst="rect">
            <a:avLst/>
          </a:prstGeom>
        </p:spPr>
      </p:pic>
      <p:pic>
        <p:nvPicPr>
          <p:cNvPr id="9" name="Picture 8">
            <a:extLst>
              <a:ext uri="{FF2B5EF4-FFF2-40B4-BE49-F238E27FC236}">
                <a16:creationId xmlns:a16="http://schemas.microsoft.com/office/drawing/2014/main" id="{6E6D5C70-CF96-4BC4-8F20-B558A87E0883}"/>
              </a:ext>
            </a:extLst>
          </p:cNvPr>
          <p:cNvPicPr>
            <a:picLocks noChangeAspect="1"/>
          </p:cNvPicPr>
          <p:nvPr/>
        </p:nvPicPr>
        <p:blipFill>
          <a:blip r:embed="rId7"/>
          <a:stretch>
            <a:fillRect/>
          </a:stretch>
        </p:blipFill>
        <p:spPr>
          <a:xfrm>
            <a:off x="10274826" y="3698458"/>
            <a:ext cx="1971185" cy="1340742"/>
          </a:xfrm>
          <a:prstGeom prst="rect">
            <a:avLst/>
          </a:prstGeom>
        </p:spPr>
      </p:pic>
      <p:pic>
        <p:nvPicPr>
          <p:cNvPr id="10" name="Picture 9">
            <a:extLst>
              <a:ext uri="{FF2B5EF4-FFF2-40B4-BE49-F238E27FC236}">
                <a16:creationId xmlns:a16="http://schemas.microsoft.com/office/drawing/2014/main" id="{A5724A75-6040-4E6D-811F-486844CB1C1B}"/>
              </a:ext>
            </a:extLst>
          </p:cNvPr>
          <p:cNvPicPr>
            <a:picLocks noChangeAspect="1"/>
          </p:cNvPicPr>
          <p:nvPr/>
        </p:nvPicPr>
        <p:blipFill>
          <a:blip r:embed="rId8"/>
          <a:stretch>
            <a:fillRect/>
          </a:stretch>
        </p:blipFill>
        <p:spPr>
          <a:xfrm>
            <a:off x="10241280" y="2480640"/>
            <a:ext cx="2092798" cy="1223124"/>
          </a:xfrm>
          <a:prstGeom prst="rect">
            <a:avLst/>
          </a:prstGeom>
        </p:spPr>
      </p:pic>
      <p:pic>
        <p:nvPicPr>
          <p:cNvPr id="11" name="Picture 10">
            <a:extLst>
              <a:ext uri="{FF2B5EF4-FFF2-40B4-BE49-F238E27FC236}">
                <a16:creationId xmlns:a16="http://schemas.microsoft.com/office/drawing/2014/main" id="{EA3F5504-85C0-4712-A6EB-2DDCDB875F26}"/>
              </a:ext>
            </a:extLst>
          </p:cNvPr>
          <p:cNvPicPr>
            <a:picLocks noChangeAspect="1"/>
          </p:cNvPicPr>
          <p:nvPr/>
        </p:nvPicPr>
        <p:blipFill>
          <a:blip r:embed="rId9"/>
          <a:stretch>
            <a:fillRect/>
          </a:stretch>
        </p:blipFill>
        <p:spPr>
          <a:xfrm>
            <a:off x="10515030" y="1238619"/>
            <a:ext cx="1768811" cy="1411224"/>
          </a:xfrm>
          <a:prstGeom prst="rect">
            <a:avLst/>
          </a:prstGeom>
        </p:spPr>
      </p:pic>
      <p:pic>
        <p:nvPicPr>
          <p:cNvPr id="12" name="Picture 11">
            <a:extLst>
              <a:ext uri="{FF2B5EF4-FFF2-40B4-BE49-F238E27FC236}">
                <a16:creationId xmlns:a16="http://schemas.microsoft.com/office/drawing/2014/main" id="{8AED84F9-1DB8-4DA4-9644-EB5AB701637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0336" y="1365558"/>
            <a:ext cx="1372537" cy="1029403"/>
          </a:xfrm>
          <a:prstGeom prst="rect">
            <a:avLst/>
          </a:prstGeom>
        </p:spPr>
      </p:pic>
      <p:pic>
        <p:nvPicPr>
          <p:cNvPr id="13" name="Picture 12">
            <a:extLst>
              <a:ext uri="{FF2B5EF4-FFF2-40B4-BE49-F238E27FC236}">
                <a16:creationId xmlns:a16="http://schemas.microsoft.com/office/drawing/2014/main" id="{20E16D94-A708-4FBD-9168-691C96EF3BB7}"/>
              </a:ext>
            </a:extLst>
          </p:cNvPr>
          <p:cNvPicPr>
            <a:picLocks noChangeAspect="1"/>
          </p:cNvPicPr>
          <p:nvPr/>
        </p:nvPicPr>
        <p:blipFill>
          <a:blip r:embed="rId11"/>
          <a:stretch>
            <a:fillRect/>
          </a:stretch>
        </p:blipFill>
        <p:spPr>
          <a:xfrm>
            <a:off x="8627" y="2397135"/>
            <a:ext cx="1841926" cy="1390133"/>
          </a:xfrm>
          <a:prstGeom prst="rect">
            <a:avLst/>
          </a:prstGeom>
        </p:spPr>
      </p:pic>
      <p:pic>
        <p:nvPicPr>
          <p:cNvPr id="14" name="Picture 13">
            <a:extLst>
              <a:ext uri="{FF2B5EF4-FFF2-40B4-BE49-F238E27FC236}">
                <a16:creationId xmlns:a16="http://schemas.microsoft.com/office/drawing/2014/main" id="{AD552C1F-92B8-4E09-AF7C-1F99C43B6A4A}"/>
              </a:ext>
            </a:extLst>
          </p:cNvPr>
          <p:cNvPicPr>
            <a:picLocks noChangeAspect="1"/>
          </p:cNvPicPr>
          <p:nvPr/>
        </p:nvPicPr>
        <p:blipFill>
          <a:blip r:embed="rId12"/>
          <a:stretch>
            <a:fillRect/>
          </a:stretch>
        </p:blipFill>
        <p:spPr>
          <a:xfrm>
            <a:off x="8627" y="3735070"/>
            <a:ext cx="1738840" cy="1304130"/>
          </a:xfrm>
          <a:prstGeom prst="rect">
            <a:avLst/>
          </a:prstGeom>
        </p:spPr>
      </p:pic>
    </p:spTree>
    <p:extLst>
      <p:ext uri="{BB962C8B-B14F-4D97-AF65-F5344CB8AC3E}">
        <p14:creationId xmlns:p14="http://schemas.microsoft.com/office/powerpoint/2010/main" val="13283019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CB1AF-B47E-4946-A237-8C0A418183CD}"/>
              </a:ext>
            </a:extLst>
          </p:cNvPr>
          <p:cNvSpPr>
            <a:spLocks noGrp="1"/>
          </p:cNvSpPr>
          <p:nvPr>
            <p:ph type="ctrTitle"/>
          </p:nvPr>
        </p:nvSpPr>
        <p:spPr>
          <a:xfrm>
            <a:off x="3551779" y="13252"/>
            <a:ext cx="4850296" cy="596843"/>
          </a:xfrm>
        </p:spPr>
        <p:txBody>
          <a:bodyPr>
            <a:noAutofit/>
          </a:bodyPr>
          <a:lstStyle/>
          <a:p>
            <a:r>
              <a:rPr lang="en-GB" sz="4000" b="1" i="1" u="sng" dirty="0">
                <a:solidFill>
                  <a:srgbClr val="6699FF"/>
                </a:solidFill>
                <a:effectLst>
                  <a:outerShdw blurRad="38100" dist="38100" dir="2700000" algn="tl">
                    <a:srgbClr val="000000">
                      <a:alpha val="43137"/>
                    </a:srgbClr>
                  </a:outerShdw>
                </a:effectLst>
              </a:rPr>
              <a:t>Maya sacrifices</a:t>
            </a:r>
          </a:p>
        </p:txBody>
      </p:sp>
      <p:pic>
        <p:nvPicPr>
          <p:cNvPr id="4" name="Picture 3">
            <a:extLst>
              <a:ext uri="{FF2B5EF4-FFF2-40B4-BE49-F238E27FC236}">
                <a16:creationId xmlns:a16="http://schemas.microsoft.com/office/drawing/2014/main" id="{BF118E9E-8FED-4982-AF00-071CCA4CFA1B}"/>
              </a:ext>
            </a:extLst>
          </p:cNvPr>
          <p:cNvPicPr>
            <a:picLocks noChangeAspect="1"/>
          </p:cNvPicPr>
          <p:nvPr/>
        </p:nvPicPr>
        <p:blipFill rotWithShape="1">
          <a:blip r:embed="rId2"/>
          <a:srcRect l="4644" t="11490" r="748" b="2126"/>
          <a:stretch/>
        </p:blipFill>
        <p:spPr>
          <a:xfrm>
            <a:off x="8892208" y="0"/>
            <a:ext cx="3140371" cy="2087424"/>
          </a:xfrm>
          <a:prstGeom prst="rect">
            <a:avLst/>
          </a:prstGeom>
        </p:spPr>
      </p:pic>
      <p:pic>
        <p:nvPicPr>
          <p:cNvPr id="5" name="Picture 4">
            <a:extLst>
              <a:ext uri="{FF2B5EF4-FFF2-40B4-BE49-F238E27FC236}">
                <a16:creationId xmlns:a16="http://schemas.microsoft.com/office/drawing/2014/main" id="{BBBD6E71-D8AD-40CC-8DD6-D8EEBC6503E5}"/>
              </a:ext>
            </a:extLst>
          </p:cNvPr>
          <p:cNvPicPr>
            <a:picLocks noChangeAspect="1"/>
          </p:cNvPicPr>
          <p:nvPr/>
        </p:nvPicPr>
        <p:blipFill rotWithShape="1">
          <a:blip r:embed="rId3"/>
          <a:srcRect l="8394" t="1392" r="4789" b="1216"/>
          <a:stretch/>
        </p:blipFill>
        <p:spPr>
          <a:xfrm>
            <a:off x="159421" y="0"/>
            <a:ext cx="2902226" cy="2087423"/>
          </a:xfrm>
          <a:prstGeom prst="rect">
            <a:avLst/>
          </a:prstGeom>
        </p:spPr>
      </p:pic>
      <p:sp>
        <p:nvSpPr>
          <p:cNvPr id="6" name="TextBox 5">
            <a:extLst>
              <a:ext uri="{FF2B5EF4-FFF2-40B4-BE49-F238E27FC236}">
                <a16:creationId xmlns:a16="http://schemas.microsoft.com/office/drawing/2014/main" id="{073D7D6D-3BB8-432B-B0D0-96B5CA8A7C41}"/>
              </a:ext>
            </a:extLst>
          </p:cNvPr>
          <p:cNvSpPr txBox="1"/>
          <p:nvPr/>
        </p:nvSpPr>
        <p:spPr>
          <a:xfrm>
            <a:off x="3240254" y="684966"/>
            <a:ext cx="5406887" cy="1569660"/>
          </a:xfrm>
          <a:prstGeom prst="rect">
            <a:avLst/>
          </a:prstGeom>
          <a:solidFill>
            <a:schemeClr val="accent1">
              <a:lumMod val="20000"/>
              <a:lumOff val="80000"/>
            </a:schemeClr>
          </a:solidFill>
          <a:ln>
            <a:solidFill>
              <a:schemeClr val="tx1"/>
            </a:solidFill>
          </a:ln>
          <a:effectLst>
            <a:glow rad="139700">
              <a:schemeClr val="accent5">
                <a:satMod val="175000"/>
                <a:alpha val="40000"/>
              </a:schemeClr>
            </a:glow>
          </a:effectLst>
          <a:scene3d>
            <a:camera prst="perspectiveBelow"/>
            <a:lightRig rig="threePt" dir="t"/>
          </a:scene3d>
        </p:spPr>
        <p:txBody>
          <a:bodyPr wrap="square" rtlCol="0">
            <a:spAutoFit/>
          </a:bodyPr>
          <a:lstStyle/>
          <a:p>
            <a:r>
              <a:rPr lang="en-GB" sz="1600" dirty="0">
                <a:solidFill>
                  <a:schemeClr val="bg1"/>
                </a:solidFill>
              </a:rPr>
              <a:t>One way human sacrifice was conducted was to throw the victim down a well. If the victim was still alive by morning, obviously the gods wanted that person to live. The Maya may have employed a sympathetic magic in their human sacrifice when they put humans down a well during a drought.</a:t>
            </a:r>
          </a:p>
        </p:txBody>
      </p:sp>
      <p:sp>
        <p:nvSpPr>
          <p:cNvPr id="7" name="TextBox 6">
            <a:extLst>
              <a:ext uri="{FF2B5EF4-FFF2-40B4-BE49-F238E27FC236}">
                <a16:creationId xmlns:a16="http://schemas.microsoft.com/office/drawing/2014/main" id="{74A68B1B-DE43-41AC-BE85-41F4F70D256F}"/>
              </a:ext>
            </a:extLst>
          </p:cNvPr>
          <p:cNvSpPr txBox="1"/>
          <p:nvPr/>
        </p:nvSpPr>
        <p:spPr>
          <a:xfrm>
            <a:off x="159421" y="2279354"/>
            <a:ext cx="11873158" cy="3170099"/>
          </a:xfrm>
          <a:prstGeom prst="rect">
            <a:avLst/>
          </a:prstGeom>
          <a:solidFill>
            <a:schemeClr val="accent4">
              <a:lumMod val="40000"/>
              <a:lumOff val="60000"/>
            </a:schemeClr>
          </a:solidFill>
          <a:ln>
            <a:solidFill>
              <a:schemeClr val="tx1"/>
            </a:solidFill>
          </a:ln>
          <a:effectLst>
            <a:glow rad="228600">
              <a:schemeClr val="accent4">
                <a:satMod val="175000"/>
                <a:alpha val="40000"/>
              </a:schemeClr>
            </a:glow>
          </a:effectLst>
          <a:scene3d>
            <a:camera prst="perspectiveBelow"/>
            <a:lightRig rig="threePt" dir="t"/>
          </a:scene3d>
        </p:spPr>
        <p:txBody>
          <a:bodyPr wrap="square" rtlCol="0">
            <a:spAutoFit/>
          </a:bodyPr>
          <a:lstStyle/>
          <a:p>
            <a:pPr algn="ctr"/>
            <a:r>
              <a:rPr lang="en-GB" sz="2000" dirty="0">
                <a:solidFill>
                  <a:schemeClr val="bg1"/>
                </a:solidFill>
                <a:hlinkClick r:id="rId4">
                  <a:extLst>
                    <a:ext uri="{A12FA001-AC4F-418D-AE19-62706E023703}">
                      <ahyp:hlinkClr xmlns:ahyp="http://schemas.microsoft.com/office/drawing/2018/hyperlinkcolor" val="tx"/>
                    </a:ext>
                  </a:extLst>
                </a:hlinkClick>
              </a:rPr>
              <a:t>The ancient Maya used to sacrifice animals, especially goats</a:t>
            </a:r>
            <a:r>
              <a:rPr lang="en-GB" sz="2000" dirty="0">
                <a:solidFill>
                  <a:schemeClr val="bg1"/>
                </a:solidFill>
                <a:hlinkClick r:id="rId5">
                  <a:extLst>
                    <a:ext uri="{A12FA001-AC4F-418D-AE19-62706E023703}">
                      <ahyp:hlinkClr xmlns:ahyp="http://schemas.microsoft.com/office/drawing/2018/hyperlinkcolor" val="tx"/>
                    </a:ext>
                  </a:extLst>
                </a:hlinkClick>
              </a:rPr>
              <a:t>. </a:t>
            </a:r>
            <a:r>
              <a:rPr lang="en-GB" sz="2000" dirty="0">
                <a:solidFill>
                  <a:schemeClr val="bg1"/>
                </a:solidFill>
              </a:rPr>
              <a:t>The selection of what and who would be sacrifice was up to the priest. Most human victims of sacrifice were slaves. At some festivals, the Maya would cut themselves so they would bleed. The Maya believed in blood sacrifice. Blood sacrifice was common. It is thought that wars were waged to  provide sacrificial victims. Maya priests used: Obsidian knifes, Sting ray spines and knotted cords to draw blood from their  own bodies ad offerings to a god. Maya thought their gods required human sacrifice to maintain the order of the universe. Also another way the Maya used to sacrifice was to fling  people (especially slaves) off a MASSIVE pyramid. A myth of the creation reveals that a feathered serpent brought time from the underworld to humans. The feathered serpent is marked with a calendar, human sacrifice and rulership. </a:t>
            </a:r>
          </a:p>
        </p:txBody>
      </p:sp>
      <p:pic>
        <p:nvPicPr>
          <p:cNvPr id="3" name="Picture 2">
            <a:extLst>
              <a:ext uri="{FF2B5EF4-FFF2-40B4-BE49-F238E27FC236}">
                <a16:creationId xmlns:a16="http://schemas.microsoft.com/office/drawing/2014/main" id="{EA919AAB-7468-4CC4-992B-59415FAECC15}"/>
              </a:ext>
            </a:extLst>
          </p:cNvPr>
          <p:cNvPicPr>
            <a:picLocks noChangeAspect="1"/>
          </p:cNvPicPr>
          <p:nvPr/>
        </p:nvPicPr>
        <p:blipFill>
          <a:blip r:embed="rId6"/>
          <a:stretch>
            <a:fillRect/>
          </a:stretch>
        </p:blipFill>
        <p:spPr>
          <a:xfrm>
            <a:off x="4768833" y="5449453"/>
            <a:ext cx="2349727" cy="1222344"/>
          </a:xfrm>
          <a:prstGeom prst="rect">
            <a:avLst/>
          </a:prstGeom>
        </p:spPr>
      </p:pic>
    </p:spTree>
    <p:extLst>
      <p:ext uri="{BB962C8B-B14F-4D97-AF65-F5344CB8AC3E}">
        <p14:creationId xmlns:p14="http://schemas.microsoft.com/office/powerpoint/2010/main" val="365853917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ppt_w</p:attrName>
                                        </p:attrNameLst>
                                      </p:cBhvr>
                                      <p:tavLst>
                                        <p:tav tm="0" fmla="#ppt_w*sin(2.5*pi*$)">
                                          <p:val>
                                            <p:fltVal val="0"/>
                                          </p:val>
                                        </p:tav>
                                        <p:tav tm="100000">
                                          <p:val>
                                            <p:fltVal val="1"/>
                                          </p:val>
                                        </p:tav>
                                      </p:tavLst>
                                    </p:anim>
                                    <p:anim calcmode="lin" valueType="num">
                                      <p:cBhvr>
                                        <p:cTn id="27"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 calcmode="lin" valueType="num">
                                      <p:cBhvr>
                                        <p:cTn id="39" dur="1000" fill="hold"/>
                                        <p:tgtEl>
                                          <p:spTgt spid="5"/>
                                        </p:tgtEl>
                                        <p:attrNameLst>
                                          <p:attrName>style.rotation</p:attrName>
                                        </p:attrNameLst>
                                      </p:cBhvr>
                                      <p:tavLst>
                                        <p:tav tm="0">
                                          <p:val>
                                            <p:fltVal val="90"/>
                                          </p:val>
                                        </p:tav>
                                        <p:tav tm="100000">
                                          <p:val>
                                            <p:fltVal val="0"/>
                                          </p:val>
                                        </p:tav>
                                      </p:tavLst>
                                    </p:anim>
                                    <p:animEffect transition="in" filter="fade">
                                      <p:cBhvr>
                                        <p:cTn id="40" dur="10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8"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heel(8)">
                                      <p:cBhvr>
                                        <p:cTn id="45" dur="20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ntr" presetSubtype="32" fill="hold"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diamond(out)">
                                      <p:cBhvr>
                                        <p:cTn id="5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F363C3-B121-489E-816E-6BCDA5DA350E}"/>
              </a:ext>
            </a:extLst>
          </p:cNvPr>
          <p:cNvSpPr/>
          <p:nvPr/>
        </p:nvSpPr>
        <p:spPr>
          <a:xfrm>
            <a:off x="820159" y="1717375"/>
            <a:ext cx="10551682" cy="2585323"/>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We hope you enjoyed</a:t>
            </a:r>
          </a:p>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finding out about the</a:t>
            </a:r>
          </a:p>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Ancient Maya!</a:t>
            </a:r>
          </a:p>
        </p:txBody>
      </p:sp>
      <p:pic>
        <p:nvPicPr>
          <p:cNvPr id="3" name="Picture 2">
            <a:extLst>
              <a:ext uri="{FF2B5EF4-FFF2-40B4-BE49-F238E27FC236}">
                <a16:creationId xmlns:a16="http://schemas.microsoft.com/office/drawing/2014/main" id="{E32D95A4-81C0-4B72-AA91-F5E598900A83}"/>
              </a:ext>
            </a:extLst>
          </p:cNvPr>
          <p:cNvPicPr>
            <a:picLocks noChangeAspect="1"/>
          </p:cNvPicPr>
          <p:nvPr/>
        </p:nvPicPr>
        <p:blipFill>
          <a:blip r:embed="rId2"/>
          <a:stretch>
            <a:fillRect/>
          </a:stretch>
        </p:blipFill>
        <p:spPr>
          <a:xfrm>
            <a:off x="4729376" y="4622334"/>
            <a:ext cx="2879439" cy="1674434"/>
          </a:xfrm>
          <a:prstGeom prst="rect">
            <a:avLst/>
          </a:prstGeom>
        </p:spPr>
      </p:pic>
    </p:spTree>
    <p:extLst>
      <p:ext uri="{BB962C8B-B14F-4D97-AF65-F5344CB8AC3E}">
        <p14:creationId xmlns:p14="http://schemas.microsoft.com/office/powerpoint/2010/main" val="266857953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46</TotalTime>
  <Words>2190</Words>
  <Application>Microsoft Office PowerPoint</Application>
  <PresentationFormat>Widescreen</PresentationFormat>
  <Paragraphs>94</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Algerian</vt:lpstr>
      <vt:lpstr>Arial</vt:lpstr>
      <vt:lpstr>Arial Black</vt:lpstr>
      <vt:lpstr>Arial Narrow</vt:lpstr>
      <vt:lpstr>Bauhaus 93</vt:lpstr>
      <vt:lpstr>Bodoni MT</vt:lpstr>
      <vt:lpstr>Bookman Old Style</vt:lpstr>
      <vt:lpstr>Century Gothic</vt:lpstr>
      <vt:lpstr>Comic Sans MS</vt:lpstr>
      <vt:lpstr>High Tower Text</vt:lpstr>
      <vt:lpstr>Vapor Trail</vt:lpstr>
      <vt:lpstr>The ancient maya</vt:lpstr>
      <vt:lpstr>PowerPoint Presentation</vt:lpstr>
      <vt:lpstr>PowerPoint Presentation</vt:lpstr>
      <vt:lpstr>Maya architecture</vt:lpstr>
      <vt:lpstr>Maya art by Sonny and Faye </vt:lpstr>
      <vt:lpstr>Maya Astronomy and Stargazing</vt:lpstr>
      <vt:lpstr>MAYA BLOODLETTING!</vt:lpstr>
      <vt:lpstr>                                               Maya Alphabet</vt:lpstr>
      <vt:lpstr>PowerPoint Presentation</vt:lpstr>
      <vt:lpstr>Maya Family </vt:lpstr>
      <vt:lpstr>Maya Food</vt:lpstr>
      <vt:lpstr>PowerPoint Presentation</vt:lpstr>
      <vt:lpstr>By Logan and Darcie-Rose</vt:lpstr>
      <vt:lpstr> </vt:lpstr>
      <vt:lpstr>Maya POk a tok  </vt:lpstr>
      <vt:lpstr>HOW TO PLAY MAYA POK A TOK </vt:lpstr>
      <vt:lpstr>                          Maya slavery                             by Izzi and Darcey L </vt:lpstr>
      <vt:lpstr>Maya sacrifices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Cahill</dc:creator>
  <cp:lastModifiedBy>Louise Cahill</cp:lastModifiedBy>
  <cp:revision>11</cp:revision>
  <dcterms:created xsi:type="dcterms:W3CDTF">2020-12-11T13:32:07Z</dcterms:created>
  <dcterms:modified xsi:type="dcterms:W3CDTF">2020-12-11T14:18:43Z</dcterms:modified>
</cp:coreProperties>
</file>