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59" r:id="rId6"/>
    <p:sldId id="267" r:id="rId7"/>
    <p:sldId id="273" r:id="rId8"/>
    <p:sldId id="268" r:id="rId9"/>
    <p:sldId id="269" r:id="rId10"/>
    <p:sldId id="270" r:id="rId11"/>
    <p:sldId id="271" r:id="rId12"/>
    <p:sldId id="272" r:id="rId13"/>
    <p:sldId id="261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BBAD-A8D7-4EA1-A79E-8EF5A6EA9558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B07A-DFCC-41FE-8D33-D3BF3E70F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503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BBAD-A8D7-4EA1-A79E-8EF5A6EA9558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B07A-DFCC-41FE-8D33-D3BF3E70F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679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BBAD-A8D7-4EA1-A79E-8EF5A6EA9558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B07A-DFCC-41FE-8D33-D3BF3E70F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523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BBAD-A8D7-4EA1-A79E-8EF5A6EA9558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B07A-DFCC-41FE-8D33-D3BF3E70F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27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BBAD-A8D7-4EA1-A79E-8EF5A6EA9558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B07A-DFCC-41FE-8D33-D3BF3E70F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736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BBAD-A8D7-4EA1-A79E-8EF5A6EA9558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B07A-DFCC-41FE-8D33-D3BF3E70F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202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BBAD-A8D7-4EA1-A79E-8EF5A6EA9558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B07A-DFCC-41FE-8D33-D3BF3E70F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918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BBAD-A8D7-4EA1-A79E-8EF5A6EA9558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B07A-DFCC-41FE-8D33-D3BF3E70F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288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BBAD-A8D7-4EA1-A79E-8EF5A6EA9558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B07A-DFCC-41FE-8D33-D3BF3E70F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083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BBAD-A8D7-4EA1-A79E-8EF5A6EA9558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B07A-DFCC-41FE-8D33-D3BF3E70F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70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BBAD-A8D7-4EA1-A79E-8EF5A6EA9558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B07A-DFCC-41FE-8D33-D3BF3E70F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79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BBBAD-A8D7-4EA1-A79E-8EF5A6EA9558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1B07A-DFCC-41FE-8D33-D3BF3E70F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95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1748" y="4803820"/>
            <a:ext cx="9144000" cy="1655762"/>
          </a:xfrm>
        </p:spPr>
        <p:txBody>
          <a:bodyPr>
            <a:normAutofit/>
          </a:bodyPr>
          <a:lstStyle/>
          <a:p>
            <a:r>
              <a:rPr lang="en-GB" sz="6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Reading Stars</a:t>
            </a:r>
          </a:p>
          <a:p>
            <a:r>
              <a:rPr lang="en-GB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Launching 24</a:t>
            </a:r>
            <a:r>
              <a:rPr lang="en-GB" sz="3600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</a:t>
            </a:r>
            <a:r>
              <a:rPr lang="en-GB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September 2018</a:t>
            </a:r>
            <a:endParaRPr lang="en-GB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116" y="539658"/>
            <a:ext cx="4110038" cy="3787935"/>
          </a:xfrm>
          <a:prstGeom prst="rect">
            <a:avLst/>
          </a:prstGeom>
        </p:spPr>
      </p:pic>
      <p:pic>
        <p:nvPicPr>
          <p:cNvPr id="5" name="Picture 4" descr="new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89" y="354033"/>
            <a:ext cx="12573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new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473" y="5401046"/>
            <a:ext cx="1257300" cy="1257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750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3685"/>
            <a:ext cx="10515600" cy="1325563"/>
          </a:xfrm>
        </p:spPr>
        <p:txBody>
          <a:bodyPr/>
          <a:lstStyle/>
          <a:p>
            <a:pPr algn="ctr"/>
            <a:r>
              <a:rPr lang="en-GB" dirty="0" smtClean="0">
                <a:latin typeface="Comic Sans MS" panose="030F0702030302020204" pitchFamily="66" charset="0"/>
              </a:rPr>
              <a:t>What do we want reading to be like at Park Gate?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9248"/>
            <a:ext cx="10515600" cy="4351338"/>
          </a:xfrm>
        </p:spPr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We want reading to be:</a:t>
            </a:r>
          </a:p>
          <a:p>
            <a:pPr marL="0" indent="0">
              <a:buNone/>
            </a:pPr>
            <a:endParaRPr lang="en-GB" dirty="0" smtClean="0">
              <a:latin typeface="Comic Sans MS" panose="030F0702030302020204" pitchFamily="66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>
                <a:latin typeface="Comic Sans MS" panose="030F0702030302020204" pitchFamily="66" charset="0"/>
              </a:rPr>
              <a:t>Exciting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>
                <a:latin typeface="Comic Sans MS" panose="030F0702030302020204" pitchFamily="66" charset="0"/>
              </a:rPr>
              <a:t>Fun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>
                <a:latin typeface="Comic Sans MS" panose="030F0702030302020204" pitchFamily="66" charset="0"/>
              </a:rPr>
              <a:t>Collaborative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>
                <a:latin typeface="Comic Sans MS" panose="030F0702030302020204" pitchFamily="66" charset="0"/>
              </a:rPr>
              <a:t>Interesting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>
                <a:latin typeface="Comic Sans MS" panose="030F0702030302020204" pitchFamily="66" charset="0"/>
              </a:rPr>
              <a:t>Challenging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>
                <a:latin typeface="Comic Sans MS" panose="030F0702030302020204" pitchFamily="66" charset="0"/>
              </a:rPr>
              <a:t>Interactive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>
                <a:latin typeface="Comic Sans MS" panose="030F0702030302020204" pitchFamily="66" charset="0"/>
              </a:rPr>
              <a:t>Part of your life!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186" y="4429740"/>
            <a:ext cx="2405092" cy="22166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520" y="2478550"/>
            <a:ext cx="3488508" cy="381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9968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94304"/>
          </a:xfrm>
        </p:spPr>
        <p:txBody>
          <a:bodyPr>
            <a:normAutofit/>
          </a:bodyPr>
          <a:lstStyle/>
          <a:p>
            <a:pPr algn="ctr"/>
            <a:r>
              <a:rPr lang="en-GB" sz="5400" dirty="0" smtClean="0">
                <a:latin typeface="Comic Sans MS" panose="030F0702030302020204" pitchFamily="66" charset="0"/>
              </a:rPr>
              <a:t>Welcome to Reading Stars</a:t>
            </a:r>
            <a:endParaRPr lang="en-GB" sz="5400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762" y="2601119"/>
            <a:ext cx="3038475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63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So, what is Reading Stars?</a:t>
            </a:r>
            <a:endParaRPr lang="en-GB" sz="5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A new approach to reading across the school from YrR-6.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Celebration of reading at home and school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Targets to reach for each individual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Prizes to be gained for participation and involvement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Exciting school events to join in with</a:t>
            </a:r>
            <a:endParaRPr lang="en-GB" dirty="0">
              <a:latin typeface="Comic Sans MS" panose="030F0702030302020204" pitchFamily="66" charset="0"/>
            </a:endParaRPr>
          </a:p>
          <a:p>
            <a:endParaRPr lang="en-GB" dirty="0" smtClean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Improving our ability to read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145" y="4095295"/>
            <a:ext cx="2405092" cy="221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468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27676">
            <a:off x="4198965" y="2434185"/>
            <a:ext cx="4512637" cy="42104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Comic Sans MS" panose="030F0702030302020204" pitchFamily="66" charset="0"/>
              </a:rPr>
              <a:t>Rewards for being a Reading Star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8601" y="1807740"/>
            <a:ext cx="9834797" cy="1385165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The more times you read at home, the more chances you have to gain…</a:t>
            </a:r>
          </a:p>
          <a:p>
            <a:endParaRPr lang="en-GB" dirty="0">
              <a:latin typeface="SassoonPrimaryInfant" pitchFamily="2" charset="0"/>
            </a:endParaRPr>
          </a:p>
          <a:p>
            <a:endParaRPr lang="en-GB" dirty="0" smtClean="0">
              <a:latin typeface="SassoonPrimaryInfant" pitchFamily="2" charset="0"/>
            </a:endParaRPr>
          </a:p>
          <a:p>
            <a:endParaRPr lang="en-GB" dirty="0" smtClean="0">
              <a:latin typeface="SassoonPrimaryInfant" pitchFamily="2" charset="0"/>
            </a:endParaRPr>
          </a:p>
          <a:p>
            <a:endParaRPr lang="en-GB" dirty="0">
              <a:latin typeface="SassoonPrimaryInfant" pitchFamily="2" charset="0"/>
            </a:endParaRPr>
          </a:p>
          <a:p>
            <a:endParaRPr lang="en-GB" dirty="0" smtClean="0">
              <a:latin typeface="SassoonPrimaryInfant" pitchFamily="2" charset="0"/>
            </a:endParaRP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437" y="4539432"/>
            <a:ext cx="1923188" cy="17724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58" y="4539432"/>
            <a:ext cx="1923188" cy="177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0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How can I get one of these badges?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65418"/>
          </a:xfrm>
        </p:spPr>
        <p:txBody>
          <a:bodyPr/>
          <a:lstStyle/>
          <a:p>
            <a:r>
              <a:rPr lang="en-GB" sz="4800" dirty="0">
                <a:solidFill>
                  <a:srgbClr val="CC9900"/>
                </a:solidFill>
                <a:latin typeface="Comic Sans MS" panose="030F0702030302020204" pitchFamily="66" charset="0"/>
              </a:rPr>
              <a:t>Bronze = 40 reads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27676">
            <a:off x="6919941" y="2980276"/>
            <a:ext cx="4512637" cy="4210495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157" y="1465480"/>
            <a:ext cx="2025110" cy="1866402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838199" y="2701372"/>
            <a:ext cx="10515600" cy="965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 smtClean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Silver = 100 reads</a:t>
            </a:r>
          </a:p>
          <a:p>
            <a:endParaRPr lang="en-GB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199" y="3577119"/>
            <a:ext cx="10515600" cy="965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Gold  = 170 reads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272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90303" cy="33581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0563" y="1401501"/>
            <a:ext cx="5181600" cy="3552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878" y="3037147"/>
            <a:ext cx="5133975" cy="35718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32163" y="260513"/>
            <a:ext cx="3282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Comic Sans MS" panose="030F0702030302020204" pitchFamily="66" charset="0"/>
              </a:rPr>
              <a:t>Certificates</a:t>
            </a:r>
            <a:endParaRPr lang="en-GB" sz="3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63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Comic Sans MS" panose="030F0702030302020204" pitchFamily="66" charset="0"/>
              </a:rPr>
              <a:t>How will we track your progress?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5237" y="1398113"/>
            <a:ext cx="10358563" cy="705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8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Comic Sans MS" panose="030F0702030302020204" pitchFamily="66" charset="0"/>
              </a:rPr>
              <a:t>What can </a:t>
            </a:r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you</a:t>
            </a:r>
            <a:r>
              <a:rPr lang="en-GB" dirty="0" smtClean="0">
                <a:latin typeface="Comic Sans MS" panose="030F0702030302020204" pitchFamily="66" charset="0"/>
              </a:rPr>
              <a:t> do in order to be a</a:t>
            </a:r>
            <a:br>
              <a:rPr lang="en-GB" dirty="0" smtClean="0">
                <a:latin typeface="Comic Sans MS" panose="030F0702030302020204" pitchFamily="66" charset="0"/>
              </a:rPr>
            </a:br>
            <a:r>
              <a:rPr lang="en-GB" dirty="0" smtClean="0">
                <a:latin typeface="Comic Sans MS" panose="030F0702030302020204" pitchFamily="66" charset="0"/>
              </a:rPr>
              <a:t>Reading Star?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05155"/>
          </a:xfrm>
        </p:spPr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Read at least 3 times a week.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Reading EVERY day is fantastic – you will get up to 7 marks on the class chart.</a:t>
            </a:r>
          </a:p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Get your grown ups to write in your reading record.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Read a range of different texts.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ALWAYS have a reading book in your school bag – EVERY DAY! – Speak to an adult if you do not have one!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Share your thoughts and opinions of the books your read with your classmates.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099" y="141672"/>
            <a:ext cx="1923188" cy="17724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0189"/>
            <a:ext cx="1878951" cy="140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83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000" dirty="0" smtClean="0">
                <a:latin typeface="Comic Sans MS" panose="030F0702030302020204" pitchFamily="66" charset="0"/>
              </a:rPr>
              <a:t>What can </a:t>
            </a:r>
            <a:r>
              <a:rPr lang="en-GB" sz="4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your grown ups</a:t>
            </a:r>
            <a:r>
              <a:rPr lang="en-GB" sz="4000" dirty="0" smtClean="0">
                <a:latin typeface="Comic Sans MS" panose="030F0702030302020204" pitchFamily="66" charset="0"/>
              </a:rPr>
              <a:t> do in order to help you to be a Reading Star?</a:t>
            </a:r>
            <a:endParaRPr lang="en-GB" sz="4000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Listen to you read aloud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Ask you questions about your reading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Model character voices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Recommend similar texts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Take you to the local library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Read you a bedtime story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Shared quiet reading time</a:t>
            </a:r>
          </a:p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WRITE IN YOUR READING RECORD!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559" y="2599864"/>
            <a:ext cx="3389692" cy="31240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61" y="320874"/>
            <a:ext cx="1233878" cy="136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28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</a:rPr>
              <a:t>What can </a:t>
            </a:r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your teachers </a:t>
            </a:r>
            <a:r>
              <a:rPr lang="en-GB" dirty="0" smtClean="0">
                <a:latin typeface="Comic Sans MS" panose="030F0702030302020204" pitchFamily="66" charset="0"/>
              </a:rPr>
              <a:t>do in order to help you to be a Reading Star?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Listen to you read aloud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Ask you questions about your reading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Model character voices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Recommend similar texts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Take you to the school library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Track your reading progress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Shared quiet reading time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Share their own thoughts and opinions on texts with you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Plan exciting reading events in school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Ensure quiet reading time in class every day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Model how a reader behaves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2170" y="1690688"/>
            <a:ext cx="2719701" cy="2506558"/>
          </a:xfrm>
          <a:prstGeom prst="rect">
            <a:avLst/>
          </a:prstGeom>
        </p:spPr>
      </p:pic>
      <p:pic>
        <p:nvPicPr>
          <p:cNvPr id="5" name="Picture 4" descr="new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66" y="365125"/>
            <a:ext cx="887506" cy="10100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322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Comic Sans MS" panose="030F0702030302020204" pitchFamily="66" charset="0"/>
              </a:rPr>
              <a:t>Book Reviews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348" y="2747456"/>
            <a:ext cx="10515600" cy="4351338"/>
          </a:xfrm>
        </p:spPr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Whenever you finish reading a book, you will be encouraged to complete a book review.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Each book review = 1 token for the prize draw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Prize draw each term for a book token.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Book reviews to be collected in an anthology in class – used for recommendations 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633" y="493354"/>
            <a:ext cx="2005315" cy="18481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95" y="171070"/>
            <a:ext cx="2728210" cy="217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86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Comic Sans MS" panose="030F0702030302020204" pitchFamily="66" charset="0"/>
              </a:rPr>
              <a:t>Whole school approach to promoting reading for pleasure. 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92741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Reading buddies throughout the year groups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Author visits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Book company visits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Book Week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Library reading clubs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Bring an adult to school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Designated reading time in school outside of guided reading/phonics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Assemblies with recommended authors 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Whole school sponsored read/ book sales 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Revamp of the school library 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836" y="2185578"/>
            <a:ext cx="1923188" cy="177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9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49" y="201360"/>
            <a:ext cx="6000107" cy="610623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750" y="2368242"/>
            <a:ext cx="1923188" cy="177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1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471</Words>
  <Application>Microsoft Office PowerPoint</Application>
  <PresentationFormat>Widescreen</PresentationFormat>
  <Paragraphs>82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Comic Sans MS</vt:lpstr>
      <vt:lpstr>SassoonPrimaryInfant</vt:lpstr>
      <vt:lpstr>Wingdings</vt:lpstr>
      <vt:lpstr>Office Theme</vt:lpstr>
      <vt:lpstr>PowerPoint Presentation</vt:lpstr>
      <vt:lpstr>What do we want reading to be like at Park Gate?</vt:lpstr>
      <vt:lpstr>Welcome to Reading Stars</vt:lpstr>
      <vt:lpstr>So, what is Reading Stars?</vt:lpstr>
      <vt:lpstr>Rewards for being a Reading Star</vt:lpstr>
      <vt:lpstr>How can I get one of these badges?</vt:lpstr>
      <vt:lpstr>PowerPoint Presentation</vt:lpstr>
      <vt:lpstr>How will we track your progress?</vt:lpstr>
      <vt:lpstr>What can you do in order to be a Reading Star?</vt:lpstr>
      <vt:lpstr>What can your grown ups do in order to help you to be a Reading Star?</vt:lpstr>
      <vt:lpstr>What can your teachers do in order to help you to be a Reading Star?</vt:lpstr>
      <vt:lpstr>Book Reviews</vt:lpstr>
      <vt:lpstr>Whole school approach to promoting reading for pleasure. </vt:lpstr>
      <vt:lpstr>PowerPoint Presentation</vt:lpstr>
    </vt:vector>
  </TitlesOfParts>
  <Company>Hampshire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Flood</dc:creator>
  <cp:lastModifiedBy>ACHAPMA2</cp:lastModifiedBy>
  <cp:revision>27</cp:revision>
  <dcterms:created xsi:type="dcterms:W3CDTF">2018-07-30T11:10:17Z</dcterms:created>
  <dcterms:modified xsi:type="dcterms:W3CDTF">2018-09-23T17:03:07Z</dcterms:modified>
</cp:coreProperties>
</file>